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447" r:id="rId2"/>
    <p:sldId id="455" r:id="rId3"/>
    <p:sldId id="530" r:id="rId4"/>
    <p:sldId id="516" r:id="rId5"/>
    <p:sldId id="518" r:id="rId6"/>
    <p:sldId id="517" r:id="rId7"/>
    <p:sldId id="529" r:id="rId8"/>
    <p:sldId id="520" r:id="rId9"/>
    <p:sldId id="521" r:id="rId10"/>
    <p:sldId id="522" r:id="rId11"/>
    <p:sldId id="524" r:id="rId12"/>
    <p:sldId id="523" r:id="rId13"/>
    <p:sldId id="525" r:id="rId14"/>
    <p:sldId id="526" r:id="rId15"/>
    <p:sldId id="527" r:id="rId16"/>
    <p:sldId id="528" r:id="rId17"/>
    <p:sldId id="491" r:id="rId18"/>
    <p:sldId id="531" r:id="rId19"/>
  </p:sldIdLst>
  <p:sldSz cx="9144000" cy="5143500" type="screen16x9"/>
  <p:notesSz cx="6858000" cy="9144000"/>
  <p:embeddedFontLst>
    <p:embeddedFont>
      <p:font typeface="Open Sans bold" panose="020B0604020202020204" charset="0"/>
      <p:bold r:id="rId22"/>
    </p:embeddedFont>
    <p:embeddedFont>
      <p:font typeface="Open Sans Semibold" panose="020B0604020202020204" charset="0"/>
      <p:bold r:id="rId23"/>
      <p:boldItalic r:id="rId24"/>
    </p:embeddedFont>
    <p:embeddedFont>
      <p:font typeface="Franklin Gothic Demi Cond" panose="020B0706030402020204" pitchFamily="34" charset="0"/>
      <p:regular r:id="rId25"/>
    </p:embeddedFont>
    <p:embeddedFont>
      <p:font typeface="Open Sans Extrabold" panose="020B0604020202020204" charset="0"/>
      <p:bold r:id="rId26"/>
      <p:boldItalic r:id="rId27"/>
    </p:embeddedFont>
    <p:embeddedFont>
      <p:font typeface="Consolas" panose="020B0609020204030204" pitchFamily="49" charset="0"/>
      <p:regular r:id="rId28"/>
      <p:bold r:id="rId29"/>
      <p:italic r:id="rId30"/>
      <p:boldItalic r:id="rId31"/>
    </p:embeddedFont>
    <p:embeddedFont>
      <p:font typeface="Franklin Gothic Book" panose="020B0503020102020204" pitchFamily="34" charset="0"/>
      <p:regular r:id="rId32"/>
      <p:italic r:id="rId33"/>
    </p:embeddedFont>
    <p:embeddedFont>
      <p:font typeface="Franklin Gothic Medium" panose="020B0603020102020204" pitchFamily="34" charset="0"/>
      <p:regular r:id="rId34"/>
      <p:italic r:id="rId35"/>
    </p:embeddedFont>
    <p:embeddedFont>
      <p:font typeface="Tahoma" panose="020B0604030504040204" pitchFamily="34" charset="0"/>
      <p:regular r:id="rId36"/>
      <p:bold r:id="rId37"/>
    </p:embeddedFont>
    <p:embeddedFont>
      <p:font typeface="PT Sans" panose="020B0604020202020204" charset="-52"/>
      <p:regular r:id="rId38"/>
      <p:bold r:id="rId39"/>
      <p:italic r:id="rId40"/>
      <p:boldItalic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Open Sans" panose="020B0604020202020204" charset="0"/>
      <p:regular r:id="rId46"/>
      <p:bold r:id="rId47"/>
      <p:italic r:id="rId48"/>
      <p:boldItalic r:id="rId49"/>
    </p:embeddedFont>
    <p:embeddedFont>
      <p:font typeface="MS PGothic" panose="020B0600070205080204" pitchFamily="34" charset="-128"/>
      <p:regular r:id="rId50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8F9D"/>
    <a:srgbClr val="ED3645"/>
    <a:srgbClr val="EFEFEF"/>
    <a:srgbClr val="ED3746"/>
    <a:srgbClr val="424C53"/>
    <a:srgbClr val="7C34AF"/>
    <a:srgbClr val="FE4328"/>
    <a:srgbClr val="0070C0"/>
    <a:srgbClr val="6AA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36" autoAdjust="0"/>
    <p:restoredTop sz="90452" autoAdjust="0"/>
  </p:normalViewPr>
  <p:slideViewPr>
    <p:cSldViewPr snapToObjects="1">
      <p:cViewPr varScale="1">
        <p:scale>
          <a:sx n="154" d="100"/>
          <a:sy n="154" d="100"/>
        </p:scale>
        <p:origin x="702" y="1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6" d="100"/>
        <a:sy n="106" d="100"/>
      </p:scale>
      <p:origin x="0" y="768"/>
    </p:cViewPr>
  </p:sorterViewPr>
  <p:notesViewPr>
    <p:cSldViewPr snapToObjects="1">
      <p:cViewPr varScale="1">
        <p:scale>
          <a:sx n="85" d="100"/>
          <a:sy n="85" d="100"/>
        </p:scale>
        <p:origin x="-3822" y="-84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font" Target="fonts/font26.fntdata"/><Relationship Id="rId50" Type="http://schemas.openxmlformats.org/officeDocument/2006/relationships/font" Target="fonts/font2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41" Type="http://schemas.openxmlformats.org/officeDocument/2006/relationships/font" Target="fonts/font20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font" Target="fonts/font2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font" Target="fonts/font27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B0527DEF-D98A-488B-9F8D-E9AB3B92A793}" type="datetimeFigureOut">
              <a:rPr lang="en-US"/>
              <a:pPr>
                <a:defRPr/>
              </a:pPr>
              <a:t>4/22/2019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D2BC424-0BEB-4B30-809C-8A079EFED7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708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JM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445724A-C938-4837-9965-E7E0D86747E4}" type="datetimeFigureOut">
              <a:rPr lang="en-JM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JM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JM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J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E24C2AD7-6B3C-47CB-9D4D-8EFA771650C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5683800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981292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11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7381781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12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5980834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13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752818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14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2435321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15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640545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16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6447046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17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803591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2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521125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4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948391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5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304020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6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006661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7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335082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8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563779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9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728973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10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913995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supa4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86400" cy="51435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295FD6F-FCB5-4793-AB1E-9A1950D69E59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5D58773-82D6-4E4A-AC3C-841FF222D5A2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/>
          <p:nvPr userDrawn="1"/>
        </p:nvSpPr>
        <p:spPr>
          <a:xfrm>
            <a:off x="5486400" y="0"/>
            <a:ext cx="3657600" cy="5143500"/>
          </a:xfrm>
          <a:prstGeom prst="rect">
            <a:avLst/>
          </a:prstGeom>
          <a:solidFill>
            <a:srgbClr val="363D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5715001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1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9F4998C-557F-4CFD-AF17-4CB85FE25F19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EE7C635-56A1-4E39-907B-580AB2CA17C8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838201" y="14592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34"/>
          </p:nvPr>
        </p:nvSpPr>
        <p:spPr>
          <a:xfrm>
            <a:off x="838200" y="1657350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838201" y="25260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36"/>
          </p:nvPr>
        </p:nvSpPr>
        <p:spPr>
          <a:xfrm>
            <a:off x="838200" y="2724151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37"/>
          </p:nvPr>
        </p:nvSpPr>
        <p:spPr>
          <a:xfrm>
            <a:off x="838201" y="35928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38"/>
          </p:nvPr>
        </p:nvSpPr>
        <p:spPr>
          <a:xfrm>
            <a:off x="838200" y="3790950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3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51F9D0-3B2E-4C69-B485-532D95DD6935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4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DD8EAA-0856-4F10-97A8-0BBEC38696B6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/>
          <p:nvPr userDrawn="1"/>
        </p:nvSpPr>
        <p:spPr>
          <a:xfrm>
            <a:off x="0" y="152401"/>
            <a:ext cx="9144000" cy="2266950"/>
          </a:xfrm>
          <a:prstGeom prst="rect">
            <a:avLst/>
          </a:prstGeom>
          <a:solidFill>
            <a:srgbClr val="424C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514350"/>
            <a:ext cx="3657600" cy="13716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59"/>
          </p:nvPr>
        </p:nvSpPr>
        <p:spPr>
          <a:xfrm>
            <a:off x="0" y="2419350"/>
            <a:ext cx="9144000" cy="2724150"/>
          </a:xfrm>
        </p:spPr>
        <p:txBody>
          <a:bodyPr rtlCol="0">
            <a:normAutofit/>
          </a:bodyPr>
          <a:lstStyle>
            <a:lvl1pPr>
              <a:defRPr sz="1400">
                <a:solidFill>
                  <a:srgbClr val="17375E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62"/>
          </p:nvPr>
        </p:nvSpPr>
        <p:spPr>
          <a:xfrm>
            <a:off x="3469121" y="1123950"/>
            <a:ext cx="2093481" cy="89916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63"/>
          </p:nvPr>
        </p:nvSpPr>
        <p:spPr>
          <a:xfrm>
            <a:off x="6212321" y="1123950"/>
            <a:ext cx="2093481" cy="89916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6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1F2F25E-B50D-4D27-9D57-E273EDBF6FDB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6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6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F5C65ED-D8CE-45C1-BDA1-AE14B8474A4F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56"/>
          </p:nvPr>
        </p:nvSpPr>
        <p:spPr>
          <a:xfrm>
            <a:off x="533401" y="13525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57"/>
          </p:nvPr>
        </p:nvSpPr>
        <p:spPr>
          <a:xfrm>
            <a:off x="2760661" y="13525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58"/>
          </p:nvPr>
        </p:nvSpPr>
        <p:spPr>
          <a:xfrm>
            <a:off x="533401" y="28003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59"/>
          </p:nvPr>
        </p:nvSpPr>
        <p:spPr>
          <a:xfrm>
            <a:off x="2760661" y="28003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6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46E50-C7B2-41FC-B187-2BD7623EAB6C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6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C2A1DD-0A16-4CDD-B9A3-8802474FAD9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B9D27E9-EE7B-4B32-9325-9244CCA9D244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51E4B8"/>
                </a:solidFill>
              </a:defRPr>
            </a:lvl1pPr>
          </a:lstStyle>
          <a:p>
            <a:pPr>
              <a:defRPr/>
            </a:pPr>
            <a:fld id="{BD27B471-3DBC-494B-A6FB-1E0E24AF31A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533400" y="0"/>
            <a:ext cx="4343401" cy="5143500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181601" y="361950"/>
            <a:ext cx="35052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181601" y="971550"/>
            <a:ext cx="3505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BEA3CA-0EFD-4610-83B0-CEA52BB360D9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FA8D8A-BB8C-4CC8-BBA0-90CAECE4ED4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87FCFA-D962-4ADA-BC89-30DD008AC3BF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1E30E-4F3A-406F-9194-F7DD32FA9C2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98"/>
          <p:cNvSpPr/>
          <p:nvPr userDrawn="1"/>
        </p:nvSpPr>
        <p:spPr bwMode="auto">
          <a:xfrm rot="10800000" flipV="1">
            <a:off x="304801" y="4256166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4" name="Ellipse 98"/>
          <p:cNvSpPr/>
          <p:nvPr userDrawn="1"/>
        </p:nvSpPr>
        <p:spPr bwMode="auto">
          <a:xfrm rot="10800000" flipV="1">
            <a:off x="3276607" y="4245939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5" name="Ellipse 98"/>
          <p:cNvSpPr/>
          <p:nvPr userDrawn="1"/>
        </p:nvSpPr>
        <p:spPr bwMode="auto">
          <a:xfrm rot="10800000" flipV="1">
            <a:off x="6096006" y="4245939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6" name="Rectangle 12"/>
          <p:cNvSpPr/>
          <p:nvPr userDrawn="1"/>
        </p:nvSpPr>
        <p:spPr>
          <a:xfrm rot="16200000" flipH="1">
            <a:off x="835026" y="2327276"/>
            <a:ext cx="1697037" cy="2392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cs typeface="Calibri"/>
            </a:endParaRPr>
          </a:p>
        </p:txBody>
      </p:sp>
      <p:sp>
        <p:nvSpPr>
          <p:cNvPr id="17" name="Rectangle 13"/>
          <p:cNvSpPr/>
          <p:nvPr userDrawn="1"/>
        </p:nvSpPr>
        <p:spPr>
          <a:xfrm rot="16200000" flipH="1">
            <a:off x="3729831" y="2323307"/>
            <a:ext cx="1697038" cy="2390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cs typeface="Calibri"/>
            </a:endParaRPr>
          </a:p>
        </p:txBody>
      </p:sp>
      <p:sp>
        <p:nvSpPr>
          <p:cNvPr id="27" name="Rectangle 14"/>
          <p:cNvSpPr/>
          <p:nvPr userDrawn="1"/>
        </p:nvSpPr>
        <p:spPr>
          <a:xfrm rot="16200000" flipH="1">
            <a:off x="6549232" y="2323307"/>
            <a:ext cx="1697038" cy="2390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cs typeface="Calibri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266700"/>
            <a:ext cx="8229600" cy="85725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8" name="Text Placeholder 33"/>
          <p:cNvSpPr>
            <a:spLocks noGrp="1"/>
          </p:cNvSpPr>
          <p:nvPr>
            <p:ph type="body" sz="quarter" idx="16"/>
          </p:nvPr>
        </p:nvSpPr>
        <p:spPr>
          <a:xfrm>
            <a:off x="593099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Text Placeholder 33"/>
          <p:cNvSpPr>
            <a:spLocks noGrp="1"/>
          </p:cNvSpPr>
          <p:nvPr>
            <p:ph type="body" sz="quarter" idx="17"/>
          </p:nvPr>
        </p:nvSpPr>
        <p:spPr>
          <a:xfrm>
            <a:off x="3488423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6307819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Text Placeholder 37"/>
          <p:cNvSpPr>
            <a:spLocks noGrp="1"/>
          </p:cNvSpPr>
          <p:nvPr>
            <p:ph type="body" sz="quarter" idx="19"/>
          </p:nvPr>
        </p:nvSpPr>
        <p:spPr>
          <a:xfrm>
            <a:off x="563531" y="2846390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Text Placeholder 37"/>
          <p:cNvSpPr>
            <a:spLocks noGrp="1"/>
          </p:cNvSpPr>
          <p:nvPr>
            <p:ph type="body" sz="quarter" idx="20"/>
          </p:nvPr>
        </p:nvSpPr>
        <p:spPr>
          <a:xfrm>
            <a:off x="3473639" y="2828918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37"/>
          <p:cNvSpPr>
            <a:spLocks noGrp="1"/>
          </p:cNvSpPr>
          <p:nvPr>
            <p:ph type="body" sz="quarter" idx="21"/>
          </p:nvPr>
        </p:nvSpPr>
        <p:spPr>
          <a:xfrm>
            <a:off x="6307824" y="2828918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4" name="Picture Placeholder 28"/>
          <p:cNvSpPr>
            <a:spLocks noGrp="1"/>
          </p:cNvSpPr>
          <p:nvPr>
            <p:ph type="pic" sz="quarter" idx="13"/>
          </p:nvPr>
        </p:nvSpPr>
        <p:spPr>
          <a:xfrm>
            <a:off x="487328" y="128133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5" name="Picture Placeholder 28"/>
          <p:cNvSpPr>
            <a:spLocks noGrp="1"/>
          </p:cNvSpPr>
          <p:nvPr>
            <p:ph type="pic" sz="quarter" idx="14"/>
          </p:nvPr>
        </p:nvSpPr>
        <p:spPr>
          <a:xfrm>
            <a:off x="3382652" y="127635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6" name="Picture Placeholder 28"/>
          <p:cNvSpPr>
            <a:spLocks noGrp="1"/>
          </p:cNvSpPr>
          <p:nvPr>
            <p:ph type="pic" sz="quarter" idx="15"/>
          </p:nvPr>
        </p:nvSpPr>
        <p:spPr>
          <a:xfrm>
            <a:off x="6201431" y="127635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3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8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FE3EF8E-7ADD-4F40-AEEF-E2E14337DC0E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3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23CF500-F194-4B4F-9F4C-62C590829CE8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1" y="438150"/>
            <a:ext cx="3810000" cy="857250"/>
          </a:xfrm>
        </p:spPr>
        <p:txBody>
          <a:bodyPr>
            <a:noAutofit/>
          </a:bodyPr>
          <a:lstStyle>
            <a:lvl1pPr algn="l">
              <a:defRPr sz="2000"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-761997"/>
            <a:ext cx="4572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5029201" y="2038350"/>
            <a:ext cx="3505200" cy="9906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6"/>
          </p:nvPr>
        </p:nvSpPr>
        <p:spPr>
          <a:xfrm>
            <a:off x="5791200" y="3181353"/>
            <a:ext cx="2438400" cy="30797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1" name="Content Placeholder 19"/>
          <p:cNvSpPr>
            <a:spLocks noGrp="1"/>
          </p:cNvSpPr>
          <p:nvPr>
            <p:ph sz="quarter" idx="17"/>
          </p:nvPr>
        </p:nvSpPr>
        <p:spPr>
          <a:xfrm>
            <a:off x="5791200" y="3706832"/>
            <a:ext cx="2438400" cy="46511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5029201" y="1809753"/>
            <a:ext cx="3505200" cy="357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9144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3716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18288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29201" y="1028700"/>
            <a:ext cx="38100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EBBD64-F13F-4BDC-BB7E-01F3847AF1CA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D1F2D8-802F-408E-BAF0-F8A5FD0902FE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63"/>
          </p:nvPr>
        </p:nvSpPr>
        <p:spPr>
          <a:xfrm>
            <a:off x="457200" y="1352551"/>
            <a:ext cx="4267200" cy="2895600"/>
          </a:xfrm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endParaRPr lang="en-JM" noProof="0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66"/>
          </p:nvPr>
        </p:nvSpPr>
        <p:spPr>
          <a:xfrm>
            <a:off x="5638801" y="2502871"/>
            <a:ext cx="2994025" cy="67848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67"/>
          </p:nvPr>
        </p:nvSpPr>
        <p:spPr>
          <a:xfrm>
            <a:off x="5638800" y="2190751"/>
            <a:ext cx="1730375" cy="358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latin typeface="Franklin Gothic Medium" pitchFamily="34" charset="0"/>
              </a:defRPr>
            </a:lvl2pPr>
            <a:lvl3pPr marL="914400" indent="0">
              <a:buFontTx/>
              <a:buNone/>
              <a:defRPr sz="1400">
                <a:latin typeface="Franklin Gothic Medium" pitchFamily="34" charset="0"/>
              </a:defRPr>
            </a:lvl3pPr>
            <a:lvl4pPr marL="1371600" indent="0">
              <a:buFontTx/>
              <a:buNone/>
              <a:defRPr sz="1400">
                <a:latin typeface="Franklin Gothic Medium" pitchFamily="34" charset="0"/>
              </a:defRPr>
            </a:lvl4pPr>
            <a:lvl5pPr marL="1828800" indent="0">
              <a:buFontTx/>
              <a:buNone/>
              <a:defRPr sz="1400">
                <a:latin typeface="Franklin Gothic Medium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68"/>
          </p:nvPr>
        </p:nvSpPr>
        <p:spPr>
          <a:xfrm>
            <a:off x="5334000" y="3562350"/>
            <a:ext cx="2743200" cy="381000"/>
          </a:xfrm>
          <a:prstGeom prst="roundRect">
            <a:avLst>
              <a:gd name="adj" fmla="val 16667"/>
            </a:avLst>
          </a:prstGeom>
          <a:solidFill>
            <a:srgbClr val="424C53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Content Placeholder 10"/>
          <p:cNvSpPr>
            <a:spLocks noGrp="1"/>
          </p:cNvSpPr>
          <p:nvPr>
            <p:ph sz="quarter" idx="69"/>
          </p:nvPr>
        </p:nvSpPr>
        <p:spPr>
          <a:xfrm>
            <a:off x="5334001" y="1657351"/>
            <a:ext cx="762000" cy="284485"/>
          </a:xfrm>
          <a:prstGeom prst="roundRect">
            <a:avLst>
              <a:gd name="adj" fmla="val 8295"/>
            </a:avLst>
          </a:prstGeom>
          <a:solidFill>
            <a:srgbClr val="ED3645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10"/>
          <p:cNvSpPr>
            <a:spLocks noGrp="1"/>
          </p:cNvSpPr>
          <p:nvPr>
            <p:ph sz="quarter" idx="70"/>
          </p:nvPr>
        </p:nvSpPr>
        <p:spPr>
          <a:xfrm>
            <a:off x="7010401" y="1660486"/>
            <a:ext cx="762000" cy="284485"/>
          </a:xfrm>
          <a:prstGeom prst="roundRect">
            <a:avLst>
              <a:gd name="adj" fmla="val 8295"/>
            </a:avLst>
          </a:prstGeom>
          <a:solidFill>
            <a:srgbClr val="424C53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71"/>
          </p:nvPr>
        </p:nvSpPr>
        <p:spPr>
          <a:xfrm>
            <a:off x="6172202" y="1657351"/>
            <a:ext cx="762000" cy="284485"/>
          </a:xfrm>
          <a:prstGeom prst="roundRect">
            <a:avLst>
              <a:gd name="adj" fmla="val 8295"/>
            </a:avLst>
          </a:prstGeom>
          <a:solidFill>
            <a:srgbClr val="7B8F9D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7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B07CB4-9248-4379-A993-D8694EBD74C5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7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F849C-EFF4-4813-8231-9320CB2722E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JM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100A85-0861-44E3-94F3-A780F9146D17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278F1-1A65-4281-8CD0-1B2395E1EEF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66"/>
          </p:nvPr>
        </p:nvSpPr>
        <p:spPr>
          <a:xfrm>
            <a:off x="5311777" y="2502871"/>
            <a:ext cx="2994025" cy="67848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67"/>
          </p:nvPr>
        </p:nvSpPr>
        <p:spPr>
          <a:xfrm>
            <a:off x="5311776" y="2289175"/>
            <a:ext cx="1730375" cy="358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latin typeface="Franklin Gothic Medium" pitchFamily="34" charset="0"/>
              </a:defRPr>
            </a:lvl2pPr>
            <a:lvl3pPr marL="914400" indent="0">
              <a:buFontTx/>
              <a:buNone/>
              <a:defRPr sz="1400">
                <a:latin typeface="Franklin Gothic Medium" pitchFamily="34" charset="0"/>
              </a:defRPr>
            </a:lvl3pPr>
            <a:lvl4pPr marL="1371600" indent="0">
              <a:buFontTx/>
              <a:buNone/>
              <a:defRPr sz="1400">
                <a:latin typeface="Franklin Gothic Medium" pitchFamily="34" charset="0"/>
              </a:defRPr>
            </a:lvl4pPr>
            <a:lvl5pPr marL="1828800" indent="0">
              <a:buFontTx/>
              <a:buNone/>
              <a:defRPr sz="1400">
                <a:latin typeface="Franklin Gothic Medium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68"/>
          </p:nvPr>
        </p:nvSpPr>
        <p:spPr>
          <a:xfrm>
            <a:off x="5334000" y="3562350"/>
            <a:ext cx="2743200" cy="38100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424C53"/>
            </a:solidFill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rgbClr val="424C53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6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030AD4-C802-4D4D-B842-7F680F0012CE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7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7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19CA9D-188D-4DE1-9025-68CE5E85663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60"/>
          </p:nvPr>
        </p:nvSpPr>
        <p:spPr>
          <a:xfrm>
            <a:off x="4572001" y="1711278"/>
            <a:ext cx="2919700" cy="30480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200">
                <a:solidFill>
                  <a:srgbClr val="FF0000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64"/>
          </p:nvPr>
        </p:nvSpPr>
        <p:spPr>
          <a:xfrm>
            <a:off x="4038605" y="3479062"/>
            <a:ext cx="4419604" cy="8382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70"/>
          </p:nvPr>
        </p:nvSpPr>
        <p:spPr>
          <a:xfrm>
            <a:off x="1142999" y="3867150"/>
            <a:ext cx="2336540" cy="304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rgbClr val="FF0000"/>
                </a:solidFill>
                <a:latin typeface="+mj-lt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71"/>
          </p:nvPr>
        </p:nvSpPr>
        <p:spPr>
          <a:xfrm>
            <a:off x="4071419" y="2152650"/>
            <a:ext cx="4081980" cy="8763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Picture Placeholder 28"/>
          <p:cNvSpPr>
            <a:spLocks noGrp="1"/>
          </p:cNvSpPr>
          <p:nvPr>
            <p:ph type="pic" sz="quarter" idx="50"/>
          </p:nvPr>
        </p:nvSpPr>
        <p:spPr>
          <a:xfrm>
            <a:off x="1347852" y="1786002"/>
            <a:ext cx="1911097" cy="1911096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72"/>
          </p:nvPr>
        </p:nvSpPr>
        <p:spPr>
          <a:xfrm>
            <a:off x="4572001" y="3181350"/>
            <a:ext cx="2919700" cy="30480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200">
                <a:solidFill>
                  <a:srgbClr val="FF0000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7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A20D1E-1A70-4C11-BF00-9AB337049776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7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8C7D36-89BA-4B8F-BA32-80513A2D725E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site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 descr="Browser.png"/>
          <p:cNvPicPr>
            <a:picLocks noChangeAspect="1"/>
          </p:cNvPicPr>
          <p:nvPr userDrawn="1"/>
        </p:nvPicPr>
        <p:blipFill>
          <a:blip r:embed="rId2" cstate="print"/>
          <a:srcRect b="31023"/>
          <a:stretch>
            <a:fillRect/>
          </a:stretch>
        </p:blipFill>
        <p:spPr bwMode="auto">
          <a:xfrm>
            <a:off x="533400" y="1809751"/>
            <a:ext cx="4527550" cy="333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791201" y="21145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19"/>
          </p:nvPr>
        </p:nvSpPr>
        <p:spPr>
          <a:xfrm>
            <a:off x="5815011" y="23431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739857" y="2132668"/>
            <a:ext cx="4114924" cy="301349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5791201" y="30289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22"/>
          </p:nvPr>
        </p:nvSpPr>
        <p:spPr>
          <a:xfrm>
            <a:off x="5815011" y="32575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5791201" y="39433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24"/>
          </p:nvPr>
        </p:nvSpPr>
        <p:spPr>
          <a:xfrm>
            <a:off x="5815011" y="41719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7B530E1-475F-4CA1-B49A-C8E68FE41FA5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910DA20-D739-489B-9140-95C7BEFAD35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8"/>
          <p:cNvCxnSpPr/>
          <p:nvPr userDrawn="1"/>
        </p:nvCxnSpPr>
        <p:spPr>
          <a:xfrm>
            <a:off x="4572000" y="1838326"/>
            <a:ext cx="0" cy="16557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09601" y="1861338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625478" y="1587500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257805" y="1854988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5273680" y="1581149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0731C7C-9877-4755-B58D-9DAD5832B6FA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12915E7-C534-4DFB-AE75-8605D209B921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8"/>
          <p:cNvCxnSpPr/>
          <p:nvPr userDrawn="1"/>
        </p:nvCxnSpPr>
        <p:spPr>
          <a:xfrm>
            <a:off x="4572000" y="1838326"/>
            <a:ext cx="0" cy="16557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09601" y="1816100"/>
            <a:ext cx="2987675" cy="640565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1143001" y="1587500"/>
            <a:ext cx="2459036" cy="37465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257805" y="1809750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5273680" y="1581149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30B29D7-64DB-407C-B551-714A0B3D5C42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770ABED-833B-4552-8BBF-6EF287D7F5E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7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4648200" y="1962153"/>
            <a:ext cx="3924300" cy="2325687"/>
          </a:xfrm>
          <a:prstGeom prst="roundRect">
            <a:avLst>
              <a:gd name="adj" fmla="val 0"/>
            </a:avLst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6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1219200" y="2347913"/>
            <a:ext cx="2971801" cy="83343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457201" y="1123953"/>
            <a:ext cx="7696201" cy="479425"/>
          </a:xfrm>
        </p:spPr>
        <p:txBody>
          <a:bodyPr>
            <a:noAutofit/>
          </a:bodyPr>
          <a:lstStyle>
            <a:lvl1pPr marL="0" indent="0" algn="ctr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1100"/>
            </a:lvl2pPr>
            <a:lvl3pPr marL="914400" indent="0" algn="ctr">
              <a:buNone/>
              <a:defRPr sz="1100"/>
            </a:lvl3pPr>
            <a:lvl4pPr marL="1371600" indent="0" algn="ctr">
              <a:buNone/>
              <a:defRPr sz="1100"/>
            </a:lvl4pPr>
            <a:lvl5pPr marL="1828800" indent="0" algn="ctr"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3"/>
          <p:cNvSpPr>
            <a:spLocks noGrp="1"/>
          </p:cNvSpPr>
          <p:nvPr>
            <p:ph type="body" sz="quarter" idx="16"/>
          </p:nvPr>
        </p:nvSpPr>
        <p:spPr>
          <a:xfrm>
            <a:off x="1219200" y="2119312"/>
            <a:ext cx="1828800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1219200" y="3409950"/>
            <a:ext cx="2971801" cy="83343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8"/>
          </p:nvPr>
        </p:nvSpPr>
        <p:spPr>
          <a:xfrm>
            <a:off x="1219200" y="3181350"/>
            <a:ext cx="1828800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352512-40AD-45FE-B778-9A9BAA6535EC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E15CD6-74C4-4A58-98FD-2B11DD005521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745316" y="1467511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65"/>
          </p:nvPr>
        </p:nvSpPr>
        <p:spPr>
          <a:xfrm>
            <a:off x="2780639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6" name="Picture Placeholder 21"/>
          <p:cNvSpPr>
            <a:spLocks noGrp="1"/>
          </p:cNvSpPr>
          <p:nvPr>
            <p:ph type="pic" sz="quarter" idx="66"/>
          </p:nvPr>
        </p:nvSpPr>
        <p:spPr>
          <a:xfrm>
            <a:off x="4800602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7" name="Picture Placeholder 21"/>
          <p:cNvSpPr>
            <a:spLocks noGrp="1"/>
          </p:cNvSpPr>
          <p:nvPr>
            <p:ph type="pic" sz="quarter" idx="67"/>
          </p:nvPr>
        </p:nvSpPr>
        <p:spPr>
          <a:xfrm>
            <a:off x="6866090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68"/>
          </p:nvPr>
        </p:nvSpPr>
        <p:spPr>
          <a:xfrm>
            <a:off x="684214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69"/>
          </p:nvPr>
        </p:nvSpPr>
        <p:spPr>
          <a:xfrm>
            <a:off x="2728771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70"/>
          </p:nvPr>
        </p:nvSpPr>
        <p:spPr>
          <a:xfrm>
            <a:off x="684214" y="3186112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71"/>
          </p:nvPr>
        </p:nvSpPr>
        <p:spPr>
          <a:xfrm>
            <a:off x="684212" y="3365500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72"/>
          </p:nvPr>
        </p:nvSpPr>
        <p:spPr>
          <a:xfrm>
            <a:off x="2741613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73"/>
          </p:nvPr>
        </p:nvSpPr>
        <p:spPr>
          <a:xfrm>
            <a:off x="274161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74"/>
          </p:nvPr>
        </p:nvSpPr>
        <p:spPr>
          <a:xfrm>
            <a:off x="4800600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75"/>
          </p:nvPr>
        </p:nvSpPr>
        <p:spPr>
          <a:xfrm>
            <a:off x="4813444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0" name="Text Placeholder 13"/>
          <p:cNvSpPr>
            <a:spLocks noGrp="1"/>
          </p:cNvSpPr>
          <p:nvPr>
            <p:ph type="body" sz="quarter" idx="76"/>
          </p:nvPr>
        </p:nvSpPr>
        <p:spPr>
          <a:xfrm>
            <a:off x="481344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77"/>
          </p:nvPr>
        </p:nvSpPr>
        <p:spPr>
          <a:xfrm>
            <a:off x="6919772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78"/>
          </p:nvPr>
        </p:nvSpPr>
        <p:spPr>
          <a:xfrm>
            <a:off x="6932614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3" name="Text Placeholder 13"/>
          <p:cNvSpPr>
            <a:spLocks noGrp="1"/>
          </p:cNvSpPr>
          <p:nvPr>
            <p:ph type="body" sz="quarter" idx="79"/>
          </p:nvPr>
        </p:nvSpPr>
        <p:spPr>
          <a:xfrm>
            <a:off x="693261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8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BBA1BF-860E-4EF5-9617-026A6323E8B6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8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8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8B3AAE-18F2-4018-A77E-0154324EC15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3600" b="1" cap="all"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361C03-D0F6-426D-BEB6-56870B447837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72F7DD-B650-4B0B-A60D-3CF5FFBE842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321594"/>
            <a:ext cx="4038601" cy="292655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21594"/>
            <a:ext cx="4038601" cy="292655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8B120C-EB68-49CE-82EB-EBF98F958363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DA14BC-C5C1-4EB1-BA87-3B4B8102FB64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solidFill>
                  <a:srgbClr val="424C5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  <a:lvl2pPr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151335"/>
            <a:ext cx="4041774" cy="479822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solidFill>
                  <a:srgbClr val="424C5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1631156"/>
            <a:ext cx="4041774" cy="2963466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  <a:lvl2pPr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5A5C64-C3D6-44B9-BFD7-25AC578536C0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3D11A3-5624-4594-ADD1-DC8E977AD419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500"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8" name="Picture Placeholder 24"/>
          <p:cNvSpPr>
            <a:spLocks noGrp="1"/>
          </p:cNvSpPr>
          <p:nvPr>
            <p:ph type="pic" sz="quarter" idx="14"/>
          </p:nvPr>
        </p:nvSpPr>
        <p:spPr>
          <a:xfrm>
            <a:off x="457200" y="1352550"/>
            <a:ext cx="2671762" cy="3006727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rgbClr val="17375E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3733801" y="1817689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6407150" y="1809751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7"/>
          </p:nvPr>
        </p:nvSpPr>
        <p:spPr>
          <a:xfrm>
            <a:off x="3736976" y="3405329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410325" y="3397391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32"/>
          <p:cNvSpPr>
            <a:spLocks noGrp="1"/>
          </p:cNvSpPr>
          <p:nvPr>
            <p:ph type="body" sz="quarter" idx="19"/>
          </p:nvPr>
        </p:nvSpPr>
        <p:spPr>
          <a:xfrm>
            <a:off x="4114801" y="1517509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32"/>
          <p:cNvSpPr>
            <a:spLocks noGrp="1"/>
          </p:cNvSpPr>
          <p:nvPr>
            <p:ph type="body" sz="quarter" idx="20"/>
          </p:nvPr>
        </p:nvSpPr>
        <p:spPr>
          <a:xfrm>
            <a:off x="6781800" y="1517509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32"/>
          <p:cNvSpPr>
            <a:spLocks noGrp="1"/>
          </p:cNvSpPr>
          <p:nvPr>
            <p:ph type="body" sz="quarter" idx="21"/>
          </p:nvPr>
        </p:nvSpPr>
        <p:spPr>
          <a:xfrm>
            <a:off x="4114801" y="3101835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32"/>
          <p:cNvSpPr>
            <a:spLocks noGrp="1"/>
          </p:cNvSpPr>
          <p:nvPr>
            <p:ph type="body" sz="quarter" idx="22"/>
          </p:nvPr>
        </p:nvSpPr>
        <p:spPr>
          <a:xfrm>
            <a:off x="6781800" y="3101835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E72DD8-713D-4ED9-8769-892AC6A62B7F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AE8852-2939-49E5-BAAC-CECCA416A4C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ADF518-F359-45E4-A765-B6D9622E65C8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66DF65-3998-4CFB-80DF-F42FAD188E8D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ipad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1" y="1504950"/>
            <a:ext cx="3330574" cy="261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Picture Placeholder 20"/>
          <p:cNvSpPr>
            <a:spLocks noGrp="1"/>
          </p:cNvSpPr>
          <p:nvPr>
            <p:ph type="pic" sz="quarter" idx="24"/>
          </p:nvPr>
        </p:nvSpPr>
        <p:spPr>
          <a:xfrm>
            <a:off x="3200401" y="1847088"/>
            <a:ext cx="2590800" cy="1947672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D7862A2-E6D9-4FDF-A729-13EE12784175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C5D4302-4548-41AE-B92B-56CD0636DAD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ipad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399" y="1200150"/>
            <a:ext cx="2611438" cy="333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24"/>
          </p:nvPr>
        </p:nvSpPr>
        <p:spPr>
          <a:xfrm>
            <a:off x="5431537" y="1554480"/>
            <a:ext cx="1956816" cy="2578608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5"/>
          </p:nvPr>
        </p:nvSpPr>
        <p:spPr>
          <a:xfrm>
            <a:off x="762001" y="2038350"/>
            <a:ext cx="3429001" cy="990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6"/>
          </p:nvPr>
        </p:nvSpPr>
        <p:spPr>
          <a:xfrm>
            <a:off x="762001" y="1809750"/>
            <a:ext cx="22860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27"/>
          </p:nvPr>
        </p:nvSpPr>
        <p:spPr>
          <a:xfrm>
            <a:off x="1143001" y="3114675"/>
            <a:ext cx="12192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28"/>
          </p:nvPr>
        </p:nvSpPr>
        <p:spPr>
          <a:xfrm>
            <a:off x="2819399" y="3114750"/>
            <a:ext cx="1447801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29"/>
          </p:nvPr>
        </p:nvSpPr>
        <p:spPr>
          <a:xfrm>
            <a:off x="1143001" y="3638475"/>
            <a:ext cx="12192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30"/>
          </p:nvPr>
        </p:nvSpPr>
        <p:spPr>
          <a:xfrm>
            <a:off x="2819399" y="3638550"/>
            <a:ext cx="1447801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2BAFC7A-E6E3-4F19-A144-19FF0E6E825B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4C7113F-06B2-469A-BFAD-ACC77A43AF4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iphone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2999" y="1123951"/>
            <a:ext cx="1543051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iphone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29399" y="1123951"/>
            <a:ext cx="1543051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4"/>
          </p:nvPr>
        </p:nvSpPr>
        <p:spPr>
          <a:xfrm>
            <a:off x="1828800" y="2952750"/>
            <a:ext cx="2362201" cy="3841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1828801" y="3486150"/>
            <a:ext cx="2590800" cy="4651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6"/>
          </p:nvPr>
        </p:nvSpPr>
        <p:spPr>
          <a:xfrm>
            <a:off x="1143000" y="1835150"/>
            <a:ext cx="3429001" cy="10414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7"/>
          </p:nvPr>
        </p:nvSpPr>
        <p:spPr>
          <a:xfrm>
            <a:off x="1142999" y="1581150"/>
            <a:ext cx="2362201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</a:defRPr>
            </a:lvl1pPr>
            <a:lvl2pPr marL="457200" indent="0">
              <a:buFontTx/>
              <a:buNone/>
              <a:defRPr sz="1100">
                <a:solidFill>
                  <a:srgbClr val="424C53"/>
                </a:solidFill>
              </a:defRPr>
            </a:lvl2pPr>
            <a:lvl3pPr marL="914400" indent="0">
              <a:buFontTx/>
              <a:buNone/>
              <a:defRPr sz="1100">
                <a:solidFill>
                  <a:srgbClr val="424C53"/>
                </a:solidFill>
              </a:defRPr>
            </a:lvl3pPr>
            <a:lvl4pPr marL="1371600" indent="0">
              <a:buFontTx/>
              <a:buNone/>
              <a:defRPr sz="1100">
                <a:solidFill>
                  <a:srgbClr val="424C53"/>
                </a:solidFill>
              </a:defRPr>
            </a:lvl4pPr>
            <a:lvl5pPr marL="1828800" indent="0">
              <a:buFontTx/>
              <a:buNone/>
              <a:defRPr sz="1100">
                <a:solidFill>
                  <a:srgbClr val="424C53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28"/>
          </p:nvPr>
        </p:nvSpPr>
        <p:spPr>
          <a:xfrm>
            <a:off x="5102352" y="1600200"/>
            <a:ext cx="1219200" cy="2157984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29"/>
          </p:nvPr>
        </p:nvSpPr>
        <p:spPr>
          <a:xfrm>
            <a:off x="6791518" y="1607058"/>
            <a:ext cx="1219200" cy="2157984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E9EB39D-CE09-444E-B4E5-487EE3746E79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E96BA0B-3317-4AB5-BA2F-6FBA70FA150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4"/>
          </p:nvPr>
        </p:nvSpPr>
        <p:spPr>
          <a:xfrm>
            <a:off x="5334000" y="2244725"/>
            <a:ext cx="2971801" cy="17748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25"/>
          </p:nvPr>
        </p:nvSpPr>
        <p:spPr>
          <a:xfrm>
            <a:off x="5334000" y="1962150"/>
            <a:ext cx="2971801" cy="3270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 b="1">
                <a:solidFill>
                  <a:srgbClr val="424C53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A542EF-3214-4A1B-9310-FA8C1C0572F7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4CA54F-83E2-447E-AFCB-868988FE5529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iMac-Flat-Mockup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1352550"/>
            <a:ext cx="4038601" cy="326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Picture Placeholder 9"/>
          <p:cNvSpPr>
            <a:spLocks noGrp="1"/>
          </p:cNvSpPr>
          <p:nvPr>
            <p:ph type="pic" sz="quarter" idx="24"/>
          </p:nvPr>
        </p:nvSpPr>
        <p:spPr>
          <a:xfrm>
            <a:off x="2895600" y="1581150"/>
            <a:ext cx="3581401" cy="20574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3C7CF9C-6C03-4832-8198-4A65484E661A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FE71802-999A-4EB0-A743-BE19C050A34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and Ipad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9144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0" name="Picture Placeholder 20"/>
          <p:cNvSpPr>
            <a:spLocks noGrp="1"/>
          </p:cNvSpPr>
          <p:nvPr>
            <p:ph type="pic" sz="quarter" idx="25"/>
          </p:nvPr>
        </p:nvSpPr>
        <p:spPr>
          <a:xfrm>
            <a:off x="5334001" y="1581150"/>
            <a:ext cx="2819401" cy="2137410"/>
          </a:xfrm>
        </p:spPr>
        <p:txBody>
          <a:bodyPr rtlCol="0">
            <a:normAutofit/>
          </a:bodyPr>
          <a:lstStyle/>
          <a:p>
            <a:pPr lvl="0"/>
            <a:endParaRPr lang="en-JM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96FEA1-B7B2-441B-9989-3AD8E231480D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F651F2-0A88-4FE4-A736-AD4756AD8F6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3"/>
          </p:nvPr>
        </p:nvSpPr>
        <p:spPr>
          <a:xfrm>
            <a:off x="609600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Content Placeholder 38"/>
          <p:cNvSpPr>
            <a:spLocks noGrp="1"/>
          </p:cNvSpPr>
          <p:nvPr>
            <p:ph sz="quarter" idx="39"/>
          </p:nvPr>
        </p:nvSpPr>
        <p:spPr>
          <a:xfrm>
            <a:off x="1139952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Content Placeholder 13"/>
          <p:cNvSpPr>
            <a:spLocks noGrp="1"/>
          </p:cNvSpPr>
          <p:nvPr>
            <p:ph sz="quarter" idx="42"/>
          </p:nvPr>
        </p:nvSpPr>
        <p:spPr>
          <a:xfrm>
            <a:off x="3428999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43"/>
          </p:nvPr>
        </p:nvSpPr>
        <p:spPr>
          <a:xfrm>
            <a:off x="6324599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Content Placeholder 38"/>
          <p:cNvSpPr>
            <a:spLocks noGrp="1"/>
          </p:cNvSpPr>
          <p:nvPr>
            <p:ph sz="quarter" idx="60"/>
          </p:nvPr>
        </p:nvSpPr>
        <p:spPr>
          <a:xfrm>
            <a:off x="3886199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38"/>
          <p:cNvSpPr>
            <a:spLocks noGrp="1"/>
          </p:cNvSpPr>
          <p:nvPr>
            <p:ph sz="quarter" idx="61"/>
          </p:nvPr>
        </p:nvSpPr>
        <p:spPr>
          <a:xfrm>
            <a:off x="6781799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6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A8E974-11CE-4339-B4F3-08EA343AF92B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6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6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B94484-649A-4511-A753-B6AD1F94CF0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989964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48"/>
          </p:nvPr>
        </p:nvSpPr>
        <p:spPr>
          <a:xfrm>
            <a:off x="990283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990601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990601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990601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55"/>
          </p:nvPr>
        </p:nvSpPr>
        <p:spPr>
          <a:xfrm>
            <a:off x="533399" y="1504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60"/>
          </p:nvPr>
        </p:nvSpPr>
        <p:spPr>
          <a:xfrm>
            <a:off x="5181282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61"/>
          </p:nvPr>
        </p:nvSpPr>
        <p:spPr>
          <a:xfrm>
            <a:off x="5181600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62"/>
          </p:nvPr>
        </p:nvSpPr>
        <p:spPr>
          <a:xfrm>
            <a:off x="5181600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63"/>
          </p:nvPr>
        </p:nvSpPr>
        <p:spPr>
          <a:xfrm>
            <a:off x="5181600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64"/>
          </p:nvPr>
        </p:nvSpPr>
        <p:spPr>
          <a:xfrm>
            <a:off x="5181600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7" name="Content Placeholder 6"/>
          <p:cNvSpPr>
            <a:spLocks noGrp="1"/>
          </p:cNvSpPr>
          <p:nvPr>
            <p:ph sz="quarter" idx="65"/>
          </p:nvPr>
        </p:nvSpPr>
        <p:spPr>
          <a:xfrm>
            <a:off x="533399" y="205359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Content Placeholder 6"/>
          <p:cNvSpPr>
            <a:spLocks noGrp="1"/>
          </p:cNvSpPr>
          <p:nvPr>
            <p:ph sz="quarter" idx="66"/>
          </p:nvPr>
        </p:nvSpPr>
        <p:spPr>
          <a:xfrm>
            <a:off x="533399" y="2647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Content Placeholder 6"/>
          <p:cNvSpPr>
            <a:spLocks noGrp="1"/>
          </p:cNvSpPr>
          <p:nvPr>
            <p:ph sz="quarter" idx="67"/>
          </p:nvPr>
        </p:nvSpPr>
        <p:spPr>
          <a:xfrm>
            <a:off x="533399" y="31813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Content Placeholder 6"/>
          <p:cNvSpPr>
            <a:spLocks noGrp="1"/>
          </p:cNvSpPr>
          <p:nvPr>
            <p:ph sz="quarter" idx="68"/>
          </p:nvPr>
        </p:nvSpPr>
        <p:spPr>
          <a:xfrm>
            <a:off x="533399" y="37147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Content Placeholder 6"/>
          <p:cNvSpPr>
            <a:spLocks noGrp="1"/>
          </p:cNvSpPr>
          <p:nvPr>
            <p:ph sz="quarter" idx="69"/>
          </p:nvPr>
        </p:nvSpPr>
        <p:spPr>
          <a:xfrm>
            <a:off x="4693920" y="1504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2" name="Content Placeholder 6"/>
          <p:cNvSpPr>
            <a:spLocks noGrp="1"/>
          </p:cNvSpPr>
          <p:nvPr>
            <p:ph sz="quarter" idx="70"/>
          </p:nvPr>
        </p:nvSpPr>
        <p:spPr>
          <a:xfrm>
            <a:off x="4693920" y="205359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3" name="Content Placeholder 6"/>
          <p:cNvSpPr>
            <a:spLocks noGrp="1"/>
          </p:cNvSpPr>
          <p:nvPr>
            <p:ph sz="quarter" idx="71"/>
          </p:nvPr>
        </p:nvSpPr>
        <p:spPr>
          <a:xfrm>
            <a:off x="4693920" y="2647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4" name="Content Placeholder 6"/>
          <p:cNvSpPr>
            <a:spLocks noGrp="1"/>
          </p:cNvSpPr>
          <p:nvPr>
            <p:ph sz="quarter" idx="72"/>
          </p:nvPr>
        </p:nvSpPr>
        <p:spPr>
          <a:xfrm>
            <a:off x="4693920" y="31813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5" name="Content Placeholder 6"/>
          <p:cNvSpPr>
            <a:spLocks noGrp="1"/>
          </p:cNvSpPr>
          <p:nvPr>
            <p:ph sz="quarter" idx="73"/>
          </p:nvPr>
        </p:nvSpPr>
        <p:spPr>
          <a:xfrm>
            <a:off x="4693920" y="37147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4" name="Date Placeholder 3"/>
          <p:cNvSpPr>
            <a:spLocks noGrp="1"/>
          </p:cNvSpPr>
          <p:nvPr>
            <p:ph type="dt" sz="half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96EB15-D731-461F-B9CD-1241BD9211F2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7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36" name="Slide Number Placeholder 5"/>
          <p:cNvSpPr>
            <a:spLocks noGrp="1"/>
          </p:cNvSpPr>
          <p:nvPr>
            <p:ph type="sldNum" sz="quarter" idx="7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5BE5C0-4B36-4B1F-9B8E-607AFC7C080C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989964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48"/>
          </p:nvPr>
        </p:nvSpPr>
        <p:spPr>
          <a:xfrm>
            <a:off x="990283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990601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990601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990601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60"/>
          </p:nvPr>
        </p:nvSpPr>
        <p:spPr>
          <a:xfrm>
            <a:off x="5181282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61"/>
          </p:nvPr>
        </p:nvSpPr>
        <p:spPr>
          <a:xfrm>
            <a:off x="5181600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62"/>
          </p:nvPr>
        </p:nvSpPr>
        <p:spPr>
          <a:xfrm>
            <a:off x="5181600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63"/>
          </p:nvPr>
        </p:nvSpPr>
        <p:spPr>
          <a:xfrm>
            <a:off x="5181600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64"/>
          </p:nvPr>
        </p:nvSpPr>
        <p:spPr>
          <a:xfrm>
            <a:off x="5181600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6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84A99-65C6-4908-9F3D-642E3A75E40C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6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6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D04912-EA57-46E4-8C62-90C0DEEC5362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/>
          <p:nvPr userDrawn="1"/>
        </p:nvSpPr>
        <p:spPr>
          <a:xfrm>
            <a:off x="0" y="0"/>
            <a:ext cx="2438400" cy="5162550"/>
          </a:xfrm>
          <a:prstGeom prst="rect">
            <a:avLst/>
          </a:prstGeom>
          <a:solidFill>
            <a:srgbClr val="363D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Oval 10"/>
          <p:cNvSpPr>
            <a:spLocks noChangeAspect="1"/>
          </p:cNvSpPr>
          <p:nvPr userDrawn="1"/>
        </p:nvSpPr>
        <p:spPr>
          <a:xfrm>
            <a:off x="769940" y="438151"/>
            <a:ext cx="898524" cy="900113"/>
          </a:xfrm>
          <a:prstGeom prst="ellipse">
            <a:avLst/>
          </a:prstGeom>
          <a:noFill/>
          <a:ln>
            <a:solidFill>
              <a:srgbClr val="424C5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399" y="285750"/>
            <a:ext cx="5715001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819402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839725" y="508673"/>
            <a:ext cx="758953" cy="758952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AC0080A-0E06-4F98-A1EC-35115898BF69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5D325E0-781C-4445-A702-2577342C984C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supa4.png"/>
          <p:cNvPicPr>
            <a:picLocks noChangeAspect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0" y="0"/>
            <a:ext cx="9144000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9550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JM" smtClean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JM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05600" y="133350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9BBA0EE-318D-49C4-A003-7EAD5A2F0665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2" y="4781551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rgbClr val="A6A6A6"/>
                </a:solidFill>
                <a:latin typeface="Calibri"/>
                <a:ea typeface="+mn-ea"/>
                <a:cs typeface="Calibri"/>
              </a:defRPr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0238" y="4781550"/>
            <a:ext cx="360363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A6A6A6"/>
                </a:solidFill>
                <a:ea typeface="Open Sans" charset="0"/>
              </a:defRPr>
            </a:lvl1pPr>
          </a:lstStyle>
          <a:p>
            <a:pPr>
              <a:defRPr/>
            </a:pPr>
            <a:fld id="{C99C431D-F585-426D-8F97-8CDE75E26A5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68" r:id="rId2"/>
    <p:sldLayoutId id="2147483769" r:id="rId3"/>
    <p:sldLayoutId id="2147483790" r:id="rId4"/>
    <p:sldLayoutId id="2147483770" r:id="rId5"/>
    <p:sldLayoutId id="2147483771" r:id="rId6"/>
    <p:sldLayoutId id="2147483772" r:id="rId7"/>
    <p:sldLayoutId id="2147483773" r:id="rId8"/>
    <p:sldLayoutId id="2147483791" r:id="rId9"/>
    <p:sldLayoutId id="2147483792" r:id="rId10"/>
    <p:sldLayoutId id="2147483774" r:id="rId11"/>
    <p:sldLayoutId id="2147483793" r:id="rId12"/>
    <p:sldLayoutId id="2147483775" r:id="rId13"/>
    <p:sldLayoutId id="2147483794" r:id="rId14"/>
    <p:sldLayoutId id="2147483776" r:id="rId15"/>
    <p:sldLayoutId id="2147483777" r:id="rId16"/>
    <p:sldLayoutId id="2147483795" r:id="rId17"/>
    <p:sldLayoutId id="2147483778" r:id="rId18"/>
    <p:sldLayoutId id="2147483779" r:id="rId19"/>
    <p:sldLayoutId id="2147483780" r:id="rId20"/>
    <p:sldLayoutId id="2147483781" r:id="rId21"/>
    <p:sldLayoutId id="2147483796" r:id="rId22"/>
    <p:sldLayoutId id="2147483797" r:id="rId23"/>
    <p:sldLayoutId id="2147483798" r:id="rId24"/>
    <p:sldLayoutId id="2147483782" r:id="rId25"/>
    <p:sldLayoutId id="2147483783" r:id="rId26"/>
    <p:sldLayoutId id="2147483784" r:id="rId27"/>
    <p:sldLayoutId id="2147483785" r:id="rId28"/>
    <p:sldLayoutId id="2147483786" r:id="rId29"/>
    <p:sldLayoutId id="2147483787" r:id="rId30"/>
    <p:sldLayoutId id="2147483799" r:id="rId31"/>
    <p:sldLayoutId id="2147483800" r:id="rId32"/>
    <p:sldLayoutId id="2147483801" r:id="rId33"/>
    <p:sldLayoutId id="2147483788" r:id="rId34"/>
  </p:sldLayoutIdLst>
  <p:transition/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500" kern="1200">
          <a:solidFill>
            <a:srgbClr val="424C53"/>
          </a:solidFill>
          <a:latin typeface="Mission Gothic Black" pitchFamily="50" charset="0"/>
          <a:ea typeface="Open Sans Extrabold" pitchFamily="34" charset="0"/>
          <a:cs typeface="Mission Gothic Black" pitchFamily="50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4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2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7.png"/><Relationship Id="rId11" Type="http://schemas.openxmlformats.org/officeDocument/2006/relationships/image" Target="../media/image22.jpe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http://elearningnet.files.wordpress.com/2011/05/communication3.jpg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 cstate="print">
            <a:lum bright="-30000" contrast="-10000"/>
          </a:blip>
          <a:srcRect l="17882" r="17882"/>
          <a:stretch>
            <a:fillRect/>
          </a:stretch>
        </p:blipFill>
        <p:spPr bwMode="auto">
          <a:xfrm>
            <a:off x="0" y="0"/>
            <a:ext cx="5395901" cy="5143500"/>
          </a:xfrm>
          <a:prstGeom prst="rect">
            <a:avLst/>
          </a:prstGeom>
          <a:noFill/>
        </p:spPr>
      </p:pic>
      <p:pic>
        <p:nvPicPr>
          <p:cNvPr id="59394" name="Picture 2" descr="C:\Users\Developer\Desktop\FW_\itea_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8533" y="1047751"/>
            <a:ext cx="1524000" cy="2442308"/>
          </a:xfrm>
          <a:prstGeom prst="rect">
            <a:avLst/>
          </a:prstGeom>
          <a:noFill/>
        </p:spPr>
      </p:pic>
      <p:sp>
        <p:nvSpPr>
          <p:cNvPr id="7" name="Rectangle 2"/>
          <p:cNvSpPr/>
          <p:nvPr/>
        </p:nvSpPr>
        <p:spPr>
          <a:xfrm>
            <a:off x="5395901" y="0"/>
            <a:ext cx="90499" cy="5143500"/>
          </a:xfrm>
          <a:prstGeom prst="rect">
            <a:avLst/>
          </a:prstGeom>
          <a:solidFill>
            <a:srgbClr val="ED364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solidFill>
                <a:srgbClr val="ED3746"/>
              </a:solidFill>
            </a:endParaRPr>
          </a:p>
        </p:txBody>
      </p:sp>
      <p:sp>
        <p:nvSpPr>
          <p:cNvPr id="8" name="Rounded Rectangle 6"/>
          <p:cNvSpPr>
            <a:spLocks noChangeArrowheads="1"/>
          </p:cNvSpPr>
          <p:nvPr/>
        </p:nvSpPr>
        <p:spPr bwMode="auto">
          <a:xfrm>
            <a:off x="6532247" y="4200783"/>
            <a:ext cx="1625766" cy="258128"/>
          </a:xfrm>
          <a:prstGeom prst="roundRect">
            <a:avLst>
              <a:gd name="adj" fmla="val 9421"/>
            </a:avLst>
          </a:prstGeom>
          <a:solidFill>
            <a:srgbClr val="424C53"/>
          </a:solidFill>
          <a:ln w="9525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en-US" sz="1000" dirty="0" smtClean="0">
                <a:solidFill>
                  <a:srgbClr val="FFFFFF"/>
                </a:solidFill>
                <a:latin typeface="+mj-lt"/>
                <a:cs typeface="Tahoma" pitchFamily="34" charset="0"/>
              </a:rPr>
              <a:t>WWW.ITEDUCATE.COM.UA</a:t>
            </a:r>
            <a:endParaRPr lang="en-JM" sz="1000" dirty="0">
              <a:solidFill>
                <a:srgbClr val="FFFFFF"/>
              </a:solidFill>
              <a:latin typeface="+mj-lt"/>
              <a:cs typeface="Tahoma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31540" y="195968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3600" dirty="0" smtClean="0">
                <a:solidFill>
                  <a:schemeClr val="bg1"/>
                </a:solidFill>
                <a:cs typeface="Myriad Arabic" pitchFamily="50" charset="-78"/>
              </a:rPr>
              <a:t>IТ Образование 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  <a:cs typeface="Myriad Arabic" pitchFamily="50" charset="-78"/>
              </a:rPr>
              <a:t>Для специалистов всех уровней</a:t>
            </a:r>
            <a:r>
              <a:rPr lang="en-US" dirty="0" smtClean="0">
                <a:solidFill>
                  <a:schemeClr val="bg1"/>
                </a:solidFill>
                <a:cs typeface="Myriad Arabic" pitchFamily="50" charset="-78"/>
              </a:rPr>
              <a:t>!</a:t>
            </a:r>
            <a:endParaRPr lang="en-JM" sz="1100" dirty="0">
              <a:solidFill>
                <a:schemeClr val="bg1"/>
              </a:solidFill>
              <a:cs typeface="Myriad Arabic" pitchFamily="50" charset="-78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 smtClean="0">
                <a:latin typeface="+mj-lt"/>
              </a:rPr>
              <a:t>Введение в </a:t>
            </a:r>
            <a:r>
              <a:rPr lang="en-US" sz="2800" b="1" dirty="0" smtClean="0">
                <a:latin typeface="+mj-lt"/>
              </a:rPr>
              <a:t>HTML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Понятие тега в </a:t>
            </a:r>
            <a:r>
              <a:rPr lang="en-US" sz="1400" b="1" dirty="0" smtClean="0">
                <a:solidFill>
                  <a:srgbClr val="ED3645"/>
                </a:solidFill>
                <a:latin typeface="+mn-lt"/>
              </a:rPr>
              <a:t>HTML</a:t>
            </a:r>
            <a:endParaRPr lang="ru-RU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31" name="Text Placeholder 5"/>
          <p:cNvSpPr txBox="1">
            <a:spLocks/>
          </p:cNvSpPr>
          <p:nvPr/>
        </p:nvSpPr>
        <p:spPr>
          <a:xfrm>
            <a:off x="525018" y="1306781"/>
            <a:ext cx="8079431" cy="9031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Тег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— элемент разметки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html-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документа. Существуют 2 вида тегов: парные и одиночные. Парные теги имеют открывающий и закрывающий теги, и могут иметь в себе различное содержимое, включая другие теги. Одиночные теги не имеют закрывающего тега, и заканчиваются «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»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30406" y="2966681"/>
            <a:ext cx="3384376" cy="1229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ru-RU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container</a:t>
            </a:r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"&gt;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Содержимое элемента.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Здесь могут храниться 	текст или другие теги.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&lt;/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body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&gt;</a:t>
            </a:r>
            <a:endParaRPr lang="en-US" sz="1400" dirty="0"/>
          </a:p>
        </p:txBody>
      </p:sp>
      <p:cxnSp>
        <p:nvCxnSpPr>
          <p:cNvPr id="9" name="Прямая со стрелкой 8"/>
          <p:cNvCxnSpPr>
            <a:stCxn id="22" idx="3"/>
          </p:cNvCxnSpPr>
          <p:nvPr/>
        </p:nvCxnSpPr>
        <p:spPr>
          <a:xfrm flipV="1">
            <a:off x="2296748" y="3155270"/>
            <a:ext cx="458286" cy="350330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555596" y="3068415"/>
            <a:ext cx="19071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Элемент разметки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Границы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описываются открывающим и закрывающим тегами</a:t>
            </a:r>
          </a:p>
        </p:txBody>
      </p:sp>
      <p:cxnSp>
        <p:nvCxnSpPr>
          <p:cNvPr id="16" name="Прямая со стрелкой 8"/>
          <p:cNvCxnSpPr/>
          <p:nvPr/>
        </p:nvCxnSpPr>
        <p:spPr>
          <a:xfrm>
            <a:off x="3188612" y="2769393"/>
            <a:ext cx="288032" cy="207990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 Brace 17"/>
          <p:cNvSpPr/>
          <p:nvPr/>
        </p:nvSpPr>
        <p:spPr>
          <a:xfrm flipH="1">
            <a:off x="6196636" y="2845722"/>
            <a:ext cx="195252" cy="1490224"/>
          </a:xfrm>
          <a:prstGeom prst="leftBrace">
            <a:avLst>
              <a:gd name="adj1" fmla="val 8333"/>
              <a:gd name="adj2" fmla="val 50426"/>
            </a:avLst>
          </a:prstGeom>
          <a:ln>
            <a:solidFill>
              <a:srgbClr val="7B8F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41620" y="3243990"/>
            <a:ext cx="1655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Открывающий и закрывающий теги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26" name="Прямая со стрелкой 8"/>
          <p:cNvCxnSpPr>
            <a:stCxn id="22" idx="3"/>
          </p:cNvCxnSpPr>
          <p:nvPr/>
        </p:nvCxnSpPr>
        <p:spPr>
          <a:xfrm>
            <a:off x="2296748" y="3505600"/>
            <a:ext cx="459816" cy="513766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36188" y="2379241"/>
            <a:ext cx="2828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Атрибут. Элемент разметки может хранить несколько атрибутов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327266" y="2380219"/>
            <a:ext cx="1633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Значение атрибута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37" name="Прямая со стрелкой 8"/>
          <p:cNvCxnSpPr/>
          <p:nvPr/>
        </p:nvCxnSpPr>
        <p:spPr>
          <a:xfrm flipH="1">
            <a:off x="4349310" y="2687996"/>
            <a:ext cx="315466" cy="265922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83966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 smtClean="0">
                <a:latin typeface="+mj-lt"/>
              </a:rPr>
              <a:t>Введение в </a:t>
            </a:r>
            <a:r>
              <a:rPr lang="en-US" sz="2800" b="1" dirty="0" smtClean="0">
                <a:latin typeface="+mj-lt"/>
              </a:rPr>
              <a:t>HTML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Строчные </a:t>
            </a:r>
            <a:r>
              <a:rPr lang="ru-RU" sz="1400" b="1" smtClean="0">
                <a:solidFill>
                  <a:srgbClr val="ED3645"/>
                </a:solidFill>
                <a:latin typeface="+mn-lt"/>
              </a:rPr>
              <a:t>и блочные элементы</a:t>
            </a:r>
            <a:endParaRPr lang="ru-RU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31" name="Text Placeholder 5"/>
          <p:cNvSpPr txBox="1">
            <a:spLocks/>
          </p:cNvSpPr>
          <p:nvPr/>
        </p:nvSpPr>
        <p:spPr>
          <a:xfrm>
            <a:off x="2663788" y="1306781"/>
            <a:ext cx="5940661" cy="32659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4975" fontAlgn="auto">
              <a:spcBef>
                <a:spcPts val="5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Строчные элементы в общем потоке располагаются последовательно на одной строке один за другим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К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строчным элементам относятся теги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img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span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&lt;a&gt;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&lt;q&gt;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code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 др., а также элементы, у которых свойство 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display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установлено как 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inline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34975" fontAlgn="auto">
              <a:spcBef>
                <a:spcPts val="5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Блочные элементы в общем потоке располагаются последовательно один под другим. По умолчанию два блочных элемента не могут располагаться на одной строке. К блочным элементам относятся теги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address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blockquote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div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&gt;, &lt;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fieldset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form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&lt;h1&gt;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,...,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&lt;h6&gt;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hr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ol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&lt;p&gt;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pre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table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ul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и некоторые устаревшие. Также блочным становится элемент, если в стиле для него свойство 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display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задано как 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ru-RU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list-item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или </a:t>
            </a:r>
            <a:r>
              <a:rPr lang="ru-RU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table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25392" y="1866156"/>
            <a:ext cx="936104" cy="1080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697500" y="1866156"/>
            <a:ext cx="437868" cy="10801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25392" y="2015474"/>
            <a:ext cx="437868" cy="108012"/>
          </a:xfrm>
          <a:prstGeom prst="rect">
            <a:avLst/>
          </a:prstGeom>
          <a:solidFill>
            <a:srgbClr val="ED36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193556" y="2015474"/>
            <a:ext cx="611956" cy="1080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25392" y="2164792"/>
            <a:ext cx="864096" cy="1080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25392" y="2314110"/>
            <a:ext cx="1260140" cy="1080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614008" y="2163728"/>
            <a:ext cx="437868" cy="10907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25392" y="2957843"/>
            <a:ext cx="864096" cy="343327"/>
          </a:xfrm>
          <a:prstGeom prst="rect">
            <a:avLst/>
          </a:prstGeom>
          <a:solidFill>
            <a:srgbClr val="ED36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25392" y="3337977"/>
            <a:ext cx="390224" cy="34332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25392" y="3718111"/>
            <a:ext cx="1260140" cy="34332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87013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 smtClean="0">
                <a:latin typeface="+mj-lt"/>
              </a:rPr>
              <a:t>Введение в </a:t>
            </a:r>
            <a:r>
              <a:rPr lang="en-US" sz="2800" b="1" dirty="0" smtClean="0">
                <a:latin typeface="+mj-lt"/>
              </a:rPr>
              <a:t>HTML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Основные правила разметки</a:t>
            </a:r>
            <a:endParaRPr lang="ru-RU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31" name="Text Placeholder 5"/>
          <p:cNvSpPr txBox="1">
            <a:spLocks/>
          </p:cNvSpPr>
          <p:nvPr/>
        </p:nvSpPr>
        <p:spPr>
          <a:xfrm>
            <a:off x="525018" y="1306781"/>
            <a:ext cx="8079431" cy="27051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4975" fontAlgn="auto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Элементы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не должны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пересекаться: если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открывающий тег располагается внутри элемента, то и соответствующий закрывающий тег должен располагаться внутри этого же элемента.  </a:t>
            </a:r>
          </a:p>
          <a:p>
            <a:pPr marL="434975" fontAlgn="auto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Блочные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элементы могут содержать вложенные блочные и текстовые элементы.  </a:t>
            </a:r>
          </a:p>
          <a:p>
            <a:pPr marL="434975" fontAlgn="auto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Текстовые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элементы могут содержать вложенные текстовые элементы.  </a:t>
            </a:r>
          </a:p>
          <a:p>
            <a:pPr marL="434975" fontAlgn="auto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Текстовые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элементы не могут содержать вложенные блочные элементы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95551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 smtClean="0">
                <a:latin typeface="+mj-lt"/>
              </a:rPr>
              <a:t>Введение в </a:t>
            </a:r>
            <a:r>
              <a:rPr lang="en-US" sz="2800" b="1" dirty="0" smtClean="0">
                <a:latin typeface="+mj-lt"/>
              </a:rPr>
              <a:t>HTML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Основные элементы для работы с текстом</a:t>
            </a:r>
            <a:endParaRPr lang="ru-RU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779564"/>
              </p:ext>
            </p:extLst>
          </p:nvPr>
        </p:nvGraphicFramePr>
        <p:xfrm>
          <a:off x="575556" y="1309125"/>
          <a:ext cx="8028893" cy="2956560"/>
        </p:xfrm>
        <a:graphic>
          <a:graphicData uri="http://schemas.openxmlformats.org/drawingml/2006/table">
            <a:tbl>
              <a:tblPr firstRow="1" bandRow="1"/>
              <a:tblGrid>
                <a:gridCol w="2376264"/>
                <a:gridCol w="5652629"/>
              </a:tblGrid>
              <a:tr h="267502">
                <a:tc>
                  <a:txBody>
                    <a:bodyPr/>
                    <a:lstStyle/>
                    <a:p>
                      <a:pPr marL="92075" marR="0" lvl="0" indent="-920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&lt;p&gt; &lt;/p&gt;</a:t>
                      </a:r>
                      <a:endParaRPr kumimoji="0" lang="ru-RU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Тег для создания блока текста — параграфа.</a:t>
                      </a:r>
                    </a:p>
                  </a:txBody>
                  <a:tcPr/>
                </a:tc>
              </a:tr>
              <a:tr h="267502">
                <a:tc>
                  <a:txBody>
                    <a:bodyPr/>
                    <a:lstStyle/>
                    <a:p>
                      <a:pPr marL="92075" marR="0" lvl="0" indent="-920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&lt;pre&gt;&lt;/pre&gt;</a:t>
                      </a:r>
                      <a:endParaRPr kumimoji="0" lang="ru-RU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Контейнер, отображающий содержимое с учетом форматирования. </a:t>
                      </a:r>
                      <a:endParaRPr kumimoji="0" lang="ru-RU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</a:tr>
              <a:tr h="26750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&lt;</a:t>
                      </a:r>
                      <a:r>
                        <a:rPr kumimoji="0" lang="en-US" sz="14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br</a:t>
                      </a: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/&gt;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Непарный тег для переноса текста  на следующую строку.</a:t>
                      </a: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</a:tr>
              <a:tr h="26750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&lt;strong&gt;&lt;/strong&gt;;</a:t>
                      </a:r>
                      <a:r>
                        <a:rPr kumimoji="0" lang="ru-RU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 </a:t>
                      </a: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&lt;b&gt;&lt;/b&gt;</a:t>
                      </a:r>
                      <a:endParaRPr kumimoji="0" lang="ru-RU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Отображает содержимое с полужирным начертанием.</a:t>
                      </a: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</a:tr>
              <a:tr h="267502">
                <a:tc>
                  <a:txBody>
                    <a:bodyPr/>
                    <a:lstStyle/>
                    <a:p>
                      <a:pPr marL="92075" marR="0" lvl="0" indent="-920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&lt;</a:t>
                      </a:r>
                      <a:r>
                        <a:rPr kumimoji="0" lang="en-US" sz="14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i</a:t>
                      </a: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&gt;&lt;/</a:t>
                      </a:r>
                      <a:r>
                        <a:rPr kumimoji="0" lang="en-US" sz="14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i</a:t>
                      </a: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&gt;; &lt;</a:t>
                      </a:r>
                      <a:r>
                        <a:rPr kumimoji="0" lang="en-US" sz="14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em</a:t>
                      </a: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&gt;&lt;/</a:t>
                      </a:r>
                      <a:r>
                        <a:rPr kumimoji="0" lang="en-US" sz="14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em</a:t>
                      </a: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&gt;</a:t>
                      </a:r>
                      <a:endParaRPr kumimoji="0" lang="ru-RU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Отображает содержимое с курсивным начертанием.</a:t>
                      </a:r>
                    </a:p>
                  </a:txBody>
                  <a:tcPr/>
                </a:tc>
              </a:tr>
              <a:tr h="267502">
                <a:tc>
                  <a:txBody>
                    <a:bodyPr/>
                    <a:lstStyle/>
                    <a:p>
                      <a:pPr marL="92075" marR="0" lvl="0" indent="-920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&lt;sub &gt;&lt;/sub&gt;</a:t>
                      </a:r>
                      <a:endParaRPr kumimoji="0" lang="ru-RU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Отображает содержимое в нижнем индексе.</a:t>
                      </a:r>
                    </a:p>
                  </a:txBody>
                  <a:tcPr/>
                </a:tc>
              </a:tr>
              <a:tr h="267502">
                <a:tc>
                  <a:txBody>
                    <a:bodyPr/>
                    <a:lstStyle/>
                    <a:p>
                      <a:pPr marL="92075" marR="0" lvl="0" indent="-920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&lt;sup&gt;&lt;/sup&gt;</a:t>
                      </a:r>
                      <a:endParaRPr kumimoji="0" lang="ru-RU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Отображает содержимое в верхнем индексе.</a:t>
                      </a:r>
                    </a:p>
                  </a:txBody>
                  <a:tcPr/>
                </a:tc>
              </a:tr>
              <a:tr h="267502">
                <a:tc>
                  <a:txBody>
                    <a:bodyPr/>
                    <a:lstStyle/>
                    <a:p>
                      <a:pPr marL="92075" marR="0" lvl="0" indent="-920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&lt;span&gt;&lt;/span&gt;</a:t>
                      </a:r>
                      <a:endParaRPr kumimoji="0" lang="ru-RU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Предназначен для форматирования текста документа.</a:t>
                      </a:r>
                    </a:p>
                  </a:txBody>
                  <a:tcPr/>
                </a:tc>
              </a:tr>
              <a:tr h="454754">
                <a:tc>
                  <a:txBody>
                    <a:bodyPr/>
                    <a:lstStyle/>
                    <a:p>
                      <a:pPr marL="92075" marR="0" lvl="0" indent="-920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&lt;center&gt;&lt;/center&gt;</a:t>
                      </a:r>
                      <a:endParaRPr kumimoji="0" lang="ru-RU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Выравнивает содержимое по центру относительно родительского элемента.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944867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 smtClean="0">
                <a:latin typeface="+mj-lt"/>
              </a:rPr>
              <a:t>Введение в </a:t>
            </a:r>
            <a:r>
              <a:rPr lang="en-US" sz="2800" b="1" dirty="0" smtClean="0">
                <a:latin typeface="+mj-lt"/>
              </a:rPr>
              <a:t>HTML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Заголовки</a:t>
            </a:r>
            <a:endParaRPr lang="ru-RU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8" name="Text Placeholder 5"/>
          <p:cNvSpPr txBox="1">
            <a:spLocks/>
          </p:cNvSpPr>
          <p:nvPr/>
        </p:nvSpPr>
        <p:spPr>
          <a:xfrm>
            <a:off x="3923928" y="1306781"/>
            <a:ext cx="4680521" cy="3137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Заголовки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показывают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важность раздела, к которому относятся. Чем больше заголовок и его «вес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»,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тем более он значимый. </a:t>
            </a: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Чем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выше уровень заголовка, тем больше размер шрифта. Самым верхним уровнем является уровень 1 (&lt;h1&gt;), а самым нижним — уровень 6 (&lt;h6&gt;). </a:t>
            </a: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Поисковые системы добавляют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рейтинг тексту, если он находится внутри тега заголовка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Поисковыми системами рекомендуется использовать на странице: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h1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— один;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h2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— около 2-4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;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h3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— около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4-8 …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/>
          <a:srcRect t="40550" r="80712" b="25150"/>
          <a:stretch/>
        </p:blipFill>
        <p:spPr>
          <a:xfrm>
            <a:off x="735133" y="1527634"/>
            <a:ext cx="2788830" cy="2789633"/>
          </a:xfrm>
          <a:prstGeom prst="rect">
            <a:avLst/>
          </a:prstGeom>
          <a:effectLst>
            <a:outerShdw blurRad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500537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 smtClean="0">
                <a:latin typeface="+mj-lt"/>
              </a:rPr>
              <a:t>Введение в </a:t>
            </a:r>
            <a:r>
              <a:rPr lang="en-US" sz="2800" b="1" dirty="0" smtClean="0">
                <a:latin typeface="+mj-lt"/>
              </a:rPr>
              <a:t>HTML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Ссылки</a:t>
            </a:r>
            <a:endParaRPr lang="ru-RU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8" name="Text Placeholder 5"/>
          <p:cNvSpPr txBox="1">
            <a:spLocks/>
          </p:cNvSpPr>
          <p:nvPr/>
        </p:nvSpPr>
        <p:spPr>
          <a:xfrm>
            <a:off x="525018" y="1306781"/>
            <a:ext cx="8079431" cy="32091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Ссылки являются основой гипертекстовых документов и позволяют переходить с одной веб-страницы на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другую, или к информации любого другого типа, если к ней имеется доступ.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&lt;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href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="#"&gt;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link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&lt;/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a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&gt;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— контейнер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который все текстовое содержимое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внутри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себя делает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ссылкой.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Атрибуты: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href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— 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атрибут, который содержит в себе адрес страницы, на которую ведет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ссылка.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target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—  способ открытия ссылки: </a:t>
            </a: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77875" lvl="1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200" b="1" dirty="0" smtClean="0">
                <a:solidFill>
                  <a:srgbClr val="0070C0"/>
                </a:solidFill>
              </a:rPr>
              <a:t>_</a:t>
            </a:r>
            <a:r>
              <a:rPr lang="ru-RU" sz="1200" b="1" dirty="0" err="1">
                <a:solidFill>
                  <a:srgbClr val="0070C0"/>
                </a:solidFill>
              </a:rPr>
              <a:t>blank</a:t>
            </a:r>
            <a:r>
              <a:rPr lang="ru-RU" sz="1200" b="1" dirty="0">
                <a:solidFill>
                  <a:srgbClr val="0070C0"/>
                </a:solidFill>
              </a:rPr>
              <a:t> </a:t>
            </a:r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— загружает страницу в новое окно браузера.</a:t>
            </a:r>
          </a:p>
          <a:p>
            <a:pPr marL="777875" lvl="1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200" b="1" dirty="0">
                <a:solidFill>
                  <a:srgbClr val="0070C0"/>
                </a:solidFill>
              </a:rPr>
              <a:t>_</a:t>
            </a:r>
            <a:r>
              <a:rPr lang="ru-RU" sz="1200" b="1" dirty="0" err="1">
                <a:solidFill>
                  <a:srgbClr val="0070C0"/>
                </a:solidFill>
              </a:rPr>
              <a:t>self</a:t>
            </a:r>
            <a:r>
              <a:rPr lang="ru-RU" sz="1200" b="1" dirty="0">
                <a:solidFill>
                  <a:srgbClr val="0070C0"/>
                </a:solidFill>
              </a:rPr>
              <a:t> </a:t>
            </a:r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— загружает страницу в текущее окно </a:t>
            </a:r>
            <a:r>
              <a:rPr lang="ru-RU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(задается умолчанию).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title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— выскакивающее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окошко с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подсказкой.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name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—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имя элемента разметки (может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быть практически у любого элемента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разметки).</a:t>
            </a:r>
          </a:p>
        </p:txBody>
      </p:sp>
    </p:spTree>
    <p:extLst>
      <p:ext uri="{BB962C8B-B14F-4D97-AF65-F5344CB8AC3E}">
        <p14:creationId xmlns:p14="http://schemas.microsoft.com/office/powerpoint/2010/main" val="192773408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 smtClean="0">
                <a:latin typeface="+mj-lt"/>
              </a:rPr>
              <a:t>Введение в </a:t>
            </a:r>
            <a:r>
              <a:rPr lang="en-US" sz="2800" b="1" dirty="0" smtClean="0">
                <a:latin typeface="+mj-lt"/>
              </a:rPr>
              <a:t>HTML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Ссылки</a:t>
            </a:r>
            <a:endParaRPr lang="ru-RU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8" name="Text Placeholder 5"/>
          <p:cNvSpPr txBox="1">
            <a:spLocks/>
          </p:cNvSpPr>
          <p:nvPr/>
        </p:nvSpPr>
        <p:spPr>
          <a:xfrm>
            <a:off x="3491880" y="1306781"/>
            <a:ext cx="5112569" cy="31011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Якорь —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закладка с уникальным именем на определенном месте веб-страницы, предназначенная для создания перехода к ней по ссылке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Для создания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якоря необходимо: 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сделать закладку в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соответствующем месте и дать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ей имя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при помощи атрибута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name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тега &lt;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a&gt;;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создать ссылку, в которой в качестве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значения 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href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для перехода к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якорю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используется имя закладки с символом решетки (#) впереди.</a:t>
            </a: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99592" y="1482743"/>
            <a:ext cx="2185626" cy="2693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="top"&gt;&lt;/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......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href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="#top"&gt;&lt;/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......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endParaRPr lang="en-US" sz="1400" dirty="0" smtClean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&lt;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href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="#top"&gt;&lt;/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a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&gt;</a:t>
            </a:r>
            <a:endParaRPr lang="en-US" sz="1400" dirty="0"/>
          </a:p>
        </p:txBody>
      </p:sp>
      <p:cxnSp>
        <p:nvCxnSpPr>
          <p:cNvPr id="43" name="Прямая со стрелкой 8"/>
          <p:cNvCxnSpPr/>
          <p:nvPr/>
        </p:nvCxnSpPr>
        <p:spPr>
          <a:xfrm flipV="1">
            <a:off x="2951820" y="3753584"/>
            <a:ext cx="0" cy="360040"/>
          </a:xfrm>
          <a:prstGeom prst="straightConnector1">
            <a:avLst/>
          </a:prstGeom>
          <a:ln w="28575"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8"/>
          <p:cNvCxnSpPr/>
          <p:nvPr/>
        </p:nvCxnSpPr>
        <p:spPr>
          <a:xfrm flipV="1">
            <a:off x="2945748" y="2895786"/>
            <a:ext cx="0" cy="360040"/>
          </a:xfrm>
          <a:prstGeom prst="straightConnector1">
            <a:avLst/>
          </a:prstGeom>
          <a:ln w="28575"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42613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5487" y="1676170"/>
            <a:ext cx="2293030" cy="1503128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8000" dirty="0" smtClean="0">
                <a:latin typeface="+mn-lt"/>
              </a:rPr>
              <a:t>Q&amp;A</a:t>
            </a:r>
            <a:endParaRPr lang="ru-RU" sz="8000" dirty="0"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1264069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/>
          <p:nvPr/>
        </p:nvSpPr>
        <p:spPr>
          <a:xfrm>
            <a:off x="0" y="0"/>
            <a:ext cx="9144000" cy="159482"/>
          </a:xfrm>
          <a:prstGeom prst="rect">
            <a:avLst/>
          </a:prstGeom>
          <a:solidFill>
            <a:srgbClr val="ED364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latin typeface="+mj-lt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455243" y="598376"/>
            <a:ext cx="4152761" cy="886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Open Sans Semibold" pitchFamily="34" charset="0"/>
                <a:cs typeface="Calibri" pitchFamily="34" charset="0"/>
              </a:rPr>
              <a:t>КОНТАКТНЫЕ 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Open Sans Semibold" pitchFamily="34" charset="0"/>
                <a:cs typeface="Calibri" pitchFamily="34" charset="0"/>
              </a:rPr>
              <a:t/>
            </a:r>
            <a:b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Open Sans Semibold" pitchFamily="34" charset="0"/>
                <a:cs typeface="Calibri" pitchFamily="34" charset="0"/>
              </a:rPr>
            </a:b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Open Sans Semibold" pitchFamily="34" charset="0"/>
                <a:cs typeface="Calibri" pitchFamily="34" charset="0"/>
              </a:rPr>
              <a:t>ДАННЫЕ</a:t>
            </a:r>
            <a:endParaRPr kumimoji="0" lang="en-JM" sz="28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Open Sans Semibold" pitchFamily="34" charset="0"/>
              <a:cs typeface="Calibri" pitchFamily="34" charset="0"/>
            </a:endParaRP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3486199" y="627584"/>
            <a:ext cx="2165921" cy="89852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IT</a:t>
            </a:r>
            <a:r>
              <a:rPr lang="en-US" sz="1200" dirty="0" smtClean="0">
                <a:solidFill>
                  <a:schemeClr val="bg1"/>
                </a:solidFill>
              </a:rPr>
              <a:t>EA</a:t>
            </a:r>
            <a:endParaRPr lang="ru-RU" sz="1200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ru-RU" sz="1200" dirty="0">
                <a:solidFill>
                  <a:schemeClr val="bg1"/>
                </a:solidFill>
              </a:rPr>
              <a:t>ЖК “Smart House”, ул. Машиностроительная, 41 (м.Берестейская)</a:t>
            </a:r>
            <a:r>
              <a:rPr lang="ru-RU" sz="1200" dirty="0">
                <a:solidFill>
                  <a:schemeClr val="bg1"/>
                </a:solidFill>
              </a:rPr>
              <a:t/>
            </a:r>
            <a:br>
              <a:rPr lang="ru-RU" sz="1200" dirty="0">
                <a:solidFill>
                  <a:schemeClr val="bg1"/>
                </a:solidFill>
              </a:rPr>
            </a:br>
            <a:r>
              <a:rPr lang="ru-RU" sz="1200" dirty="0">
                <a:solidFill>
                  <a:schemeClr val="bg1"/>
                </a:solidFill>
              </a:rPr>
              <a:t/>
            </a:r>
            <a:br>
              <a:rPr lang="ru-RU" sz="1200" dirty="0">
                <a:solidFill>
                  <a:schemeClr val="bg1"/>
                </a:solidFill>
              </a:rPr>
            </a:br>
            <a:r>
              <a:rPr lang="ru-RU" sz="1200" dirty="0">
                <a:solidFill>
                  <a:schemeClr val="bg1"/>
                </a:solidFill>
              </a:rPr>
              <a:t>бул. Дарницкий, </a:t>
            </a:r>
            <a:r>
              <a:rPr lang="ru-RU" sz="1200" dirty="0" smtClean="0">
                <a:solidFill>
                  <a:schemeClr val="bg1"/>
                </a:solidFill>
              </a:rPr>
              <a:t>8В</a:t>
            </a:r>
            <a:endParaRPr lang="en-US" sz="1200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Киев</a:t>
            </a:r>
            <a:endParaRPr lang="ru-RU" sz="1200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03133</a:t>
            </a:r>
            <a:endParaRPr lang="en-JM" sz="1200" dirty="0" smtClean="0">
              <a:solidFill>
                <a:schemeClr val="bg1"/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5970475" y="627584"/>
            <a:ext cx="2093913" cy="750888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1200" b="1" dirty="0" smtClean="0">
                <a:solidFill>
                  <a:schemeClr val="bg1"/>
                </a:solidFill>
              </a:rPr>
              <a:t>+38 044 599 01 79</a:t>
            </a:r>
          </a:p>
          <a:p>
            <a:pPr marL="0" indent="0" eaLnBrk="1" hangingPunct="1">
              <a:buNone/>
            </a:pPr>
            <a:r>
              <a:rPr lang="ru-RU" sz="1200" b="1" dirty="0" smtClean="0">
                <a:solidFill>
                  <a:schemeClr val="bg1"/>
                </a:solidFill>
              </a:rPr>
              <a:t>info@iteducate.com.ua </a:t>
            </a:r>
            <a:endParaRPr lang="en-US" sz="1200" b="1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en-US" sz="1200" b="1" dirty="0" smtClean="0">
                <a:solidFill>
                  <a:schemeClr val="bg1"/>
                </a:solidFill>
              </a:rPr>
              <a:t>www.</a:t>
            </a:r>
            <a:r>
              <a:rPr lang="ru-RU" sz="1200" b="1" dirty="0" err="1" smtClean="0">
                <a:solidFill>
                  <a:schemeClr val="bg1"/>
                </a:solidFill>
              </a:rPr>
              <a:t>iteducate.com.ua</a:t>
            </a:r>
            <a:r>
              <a:rPr lang="ru-RU" sz="1200" b="1" dirty="0" smtClean="0">
                <a:solidFill>
                  <a:schemeClr val="bg1"/>
                </a:solidFill>
              </a:rPr>
              <a:t> </a:t>
            </a:r>
            <a:endParaRPr lang="en-JM" sz="1200" b="1" dirty="0" smtClean="0">
              <a:solidFill>
                <a:schemeClr val="bg1"/>
              </a:solidFill>
            </a:endParaRPr>
          </a:p>
        </p:txBody>
      </p:sp>
      <p:sp>
        <p:nvSpPr>
          <p:cNvPr id="20" name="Text Placeholder 8"/>
          <p:cNvSpPr txBox="1">
            <a:spLocks/>
          </p:cNvSpPr>
          <p:nvPr/>
        </p:nvSpPr>
        <p:spPr bwMode="auto">
          <a:xfrm>
            <a:off x="6193072" y="1379041"/>
            <a:ext cx="3023444" cy="29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JM" sz="1050" dirty="0" smtClean="0">
                <a:solidFill>
                  <a:schemeClr val="bg1"/>
                </a:solidFill>
              </a:rPr>
              <a:t>https://www.facebook.com/</a:t>
            </a:r>
            <a:r>
              <a:rPr lang="en-US" sz="1050" b="1" dirty="0" err="1" smtClean="0">
                <a:solidFill>
                  <a:schemeClr val="bg1"/>
                </a:solidFill>
              </a:rPr>
              <a:t>ITeducate</a:t>
            </a:r>
            <a:endParaRPr lang="en-JM" sz="1050" b="1" dirty="0">
              <a:solidFill>
                <a:schemeClr val="bg1"/>
              </a:solidFill>
            </a:endParaRPr>
          </a:p>
        </p:txBody>
      </p:sp>
      <p:pic>
        <p:nvPicPr>
          <p:cNvPr id="21" name="Picture 22" descr="facebook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5264" y="1348309"/>
            <a:ext cx="288924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4"/>
          <p:cNvCxnSpPr/>
          <p:nvPr/>
        </p:nvCxnSpPr>
        <p:spPr>
          <a:xfrm>
            <a:off x="5652120" y="627584"/>
            <a:ext cx="0" cy="1008062"/>
          </a:xfrm>
          <a:prstGeom prst="line">
            <a:avLst/>
          </a:prstGeom>
          <a:ln>
            <a:solidFill>
              <a:srgbClr val="7B8F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Нижний колонтитул 9"/>
          <p:cNvSpPr>
            <a:spLocks noGrp="1"/>
          </p:cNvSpPr>
          <p:nvPr>
            <p:ph type="ftr" sz="quarter" idx="65"/>
          </p:nvPr>
        </p:nvSpPr>
        <p:spPr>
          <a:xfrm>
            <a:off x="3124202" y="4781551"/>
            <a:ext cx="2895600" cy="274638"/>
          </a:xfrm>
        </p:spPr>
        <p:txBody>
          <a:bodyPr/>
          <a:lstStyle/>
          <a:p>
            <a:pPr>
              <a:defRPr/>
            </a:pPr>
            <a:r>
              <a:rPr lang="en-JM" dirty="0" smtClean="0">
                <a:solidFill>
                  <a:schemeClr val="bg1">
                    <a:lumMod val="65000"/>
                  </a:schemeClr>
                </a:solidFill>
              </a:rPr>
              <a:t>WWW.ITEDUCATE.COM.UA</a:t>
            </a:r>
            <a:endParaRPr lang="en-JM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4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103464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oter Placeholder 2"/>
          <p:cNvSpPr>
            <a:spLocks noGrp="1"/>
          </p:cNvSpPr>
          <p:nvPr>
            <p:ph type="ftr" sz="quarter" idx="2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JM" dirty="0" smtClean="0">
                <a:solidFill>
                  <a:schemeClr val="bg1">
                    <a:lumMod val="65000"/>
                  </a:schemeClr>
                </a:solidFill>
                <a:ea typeface="MS PGothic" pitchFamily="34" charset="-128"/>
                <a:cs typeface="Calibri" pitchFamily="34" charset="0"/>
              </a:rPr>
              <a:t>WWW.ITEDUCATE.COM.UA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5638801" y="1995872"/>
            <a:ext cx="2971800" cy="0"/>
          </a:xfrm>
          <a:prstGeom prst="line">
            <a:avLst/>
          </a:prstGeom>
          <a:ln w="6350" cmpd="sng">
            <a:solidFill>
              <a:srgbClr val="424C5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638801" y="2417068"/>
            <a:ext cx="2971800" cy="0"/>
          </a:xfrm>
          <a:prstGeom prst="line">
            <a:avLst/>
          </a:prstGeom>
          <a:ln w="6350" cmpd="sng">
            <a:solidFill>
              <a:srgbClr val="424C5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658846" y="2812926"/>
            <a:ext cx="2971800" cy="0"/>
          </a:xfrm>
          <a:prstGeom prst="line">
            <a:avLst/>
          </a:prstGeom>
          <a:ln w="6350" cmpd="sng">
            <a:solidFill>
              <a:srgbClr val="424C5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57200" y="346348"/>
            <a:ext cx="4006788" cy="857250"/>
          </a:xfrm>
        </p:spPr>
        <p:txBody>
          <a:bodyPr rtlCol="0">
            <a:normAutofit/>
          </a:bodyPr>
          <a:lstStyle/>
          <a:p>
            <a:pPr lvl="0" fontAlgn="auto">
              <a:spcAft>
                <a:spcPts val="0"/>
              </a:spcAft>
              <a:defRPr/>
            </a:pPr>
            <a:r>
              <a:rPr lang="en-US" sz="2800" b="1" dirty="0" smtClean="0">
                <a:latin typeface="+mj-lt"/>
              </a:rPr>
              <a:t>HTML &amp; CSS</a:t>
            </a:r>
            <a:endParaRPr lang="en-JM" sz="2800" dirty="0">
              <a:latin typeface="+mj-l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25018" y="2054182"/>
            <a:ext cx="4131566" cy="340804"/>
            <a:chOff x="525018" y="1655068"/>
            <a:chExt cx="4131566" cy="340804"/>
          </a:xfrm>
        </p:grpSpPr>
        <p:sp>
          <p:nvSpPr>
            <p:cNvPr id="27" name="Text Placeholder 3"/>
            <p:cNvSpPr txBox="1">
              <a:spLocks/>
            </p:cNvSpPr>
            <p:nvPr/>
          </p:nvSpPr>
          <p:spPr bwMode="auto">
            <a:xfrm>
              <a:off x="789622" y="1655068"/>
              <a:ext cx="3866962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ru-RU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Знакомство с языком </a:t>
              </a:r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HTML</a:t>
              </a:r>
            </a:p>
          </p:txBody>
        </p:sp>
        <p:cxnSp>
          <p:nvCxnSpPr>
            <p:cNvPr id="28" name="Straight Connector 7"/>
            <p:cNvCxnSpPr/>
            <p:nvPr/>
          </p:nvCxnSpPr>
          <p:spPr>
            <a:xfrm>
              <a:off x="525018" y="1995872"/>
              <a:ext cx="4131566" cy="0"/>
            </a:xfrm>
            <a:prstGeom prst="line">
              <a:avLst/>
            </a:prstGeom>
            <a:ln w="6350" cmpd="sng">
              <a:solidFill>
                <a:srgbClr val="E1E1E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16"/>
            <p:cNvSpPr/>
            <p:nvPr/>
          </p:nvSpPr>
          <p:spPr>
            <a:xfrm>
              <a:off x="525018" y="1706116"/>
              <a:ext cx="228600" cy="228600"/>
            </a:xfrm>
            <a:prstGeom prst="ellipse">
              <a:avLst/>
            </a:prstGeom>
            <a:solidFill>
              <a:srgbClr val="ED364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34" name="Plus 17"/>
            <p:cNvSpPr/>
            <p:nvPr/>
          </p:nvSpPr>
          <p:spPr>
            <a:xfrm>
              <a:off x="582168" y="1763266"/>
              <a:ext cx="114300" cy="114300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pic>
        <p:nvPicPr>
          <p:cNvPr id="205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29" name="Text Placeholder 3"/>
          <p:cNvSpPr txBox="1">
            <a:spLocks/>
          </p:cNvSpPr>
          <p:nvPr/>
        </p:nvSpPr>
        <p:spPr bwMode="auto">
          <a:xfrm>
            <a:off x="5791201" y="1807468"/>
            <a:ext cx="234672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endParaRPr lang="en-US" sz="1200" dirty="0" smtClean="0">
              <a:solidFill>
                <a:schemeClr val="bg1"/>
              </a:solidFill>
              <a:cs typeface="Calibri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525018" y="2453296"/>
            <a:ext cx="4131566" cy="340804"/>
            <a:chOff x="525018" y="1655068"/>
            <a:chExt cx="4131566" cy="340804"/>
          </a:xfrm>
        </p:grpSpPr>
        <p:sp>
          <p:nvSpPr>
            <p:cNvPr id="37" name="Text Placeholder 3"/>
            <p:cNvSpPr txBox="1">
              <a:spLocks/>
            </p:cNvSpPr>
            <p:nvPr/>
          </p:nvSpPr>
          <p:spPr bwMode="auto">
            <a:xfrm>
              <a:off x="789622" y="1655068"/>
              <a:ext cx="3866962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ru-RU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Принцип работы </a:t>
              </a:r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WEB</a:t>
              </a:r>
              <a:r>
                <a:rPr lang="ru-RU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-приложений</a:t>
              </a:r>
              <a:endPara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endParaRPr>
            </a:p>
          </p:txBody>
        </p:sp>
        <p:cxnSp>
          <p:nvCxnSpPr>
            <p:cNvPr id="38" name="Straight Connector 7"/>
            <p:cNvCxnSpPr/>
            <p:nvPr/>
          </p:nvCxnSpPr>
          <p:spPr>
            <a:xfrm>
              <a:off x="525018" y="1995872"/>
              <a:ext cx="4131566" cy="0"/>
            </a:xfrm>
            <a:prstGeom prst="line">
              <a:avLst/>
            </a:prstGeom>
            <a:ln w="6350" cmpd="sng">
              <a:solidFill>
                <a:srgbClr val="E1E1E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16"/>
            <p:cNvSpPr/>
            <p:nvPr/>
          </p:nvSpPr>
          <p:spPr>
            <a:xfrm>
              <a:off x="525018" y="1706116"/>
              <a:ext cx="228600" cy="228600"/>
            </a:xfrm>
            <a:prstGeom prst="ellipse">
              <a:avLst/>
            </a:prstGeom>
            <a:solidFill>
              <a:srgbClr val="ED364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0" name="Plus 17"/>
            <p:cNvSpPr/>
            <p:nvPr/>
          </p:nvSpPr>
          <p:spPr>
            <a:xfrm>
              <a:off x="582168" y="1763266"/>
              <a:ext cx="114300" cy="114300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25018" y="2852410"/>
            <a:ext cx="4131566" cy="340804"/>
            <a:chOff x="525018" y="1655068"/>
            <a:chExt cx="4131566" cy="340804"/>
          </a:xfrm>
        </p:grpSpPr>
        <p:sp>
          <p:nvSpPr>
            <p:cNvPr id="42" name="Text Placeholder 3"/>
            <p:cNvSpPr txBox="1">
              <a:spLocks/>
            </p:cNvSpPr>
            <p:nvPr/>
          </p:nvSpPr>
          <p:spPr bwMode="auto">
            <a:xfrm>
              <a:off x="789622" y="1655068"/>
              <a:ext cx="3527614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ru-RU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Стандарт 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HTML. </a:t>
              </a:r>
              <a:r>
                <a:rPr lang="ru-RU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Создание </a:t>
              </a:r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HTML-</a:t>
              </a:r>
              <a:r>
                <a:rPr lang="ru-RU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документа</a:t>
              </a:r>
              <a:endPara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endParaRPr>
            </a:p>
          </p:txBody>
        </p:sp>
        <p:cxnSp>
          <p:nvCxnSpPr>
            <p:cNvPr id="43" name="Straight Connector 7"/>
            <p:cNvCxnSpPr/>
            <p:nvPr/>
          </p:nvCxnSpPr>
          <p:spPr>
            <a:xfrm>
              <a:off x="525018" y="1995872"/>
              <a:ext cx="4131566" cy="0"/>
            </a:xfrm>
            <a:prstGeom prst="line">
              <a:avLst/>
            </a:prstGeom>
            <a:ln w="6350" cmpd="sng">
              <a:solidFill>
                <a:srgbClr val="E1E1E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16"/>
            <p:cNvSpPr/>
            <p:nvPr/>
          </p:nvSpPr>
          <p:spPr>
            <a:xfrm>
              <a:off x="525018" y="1706116"/>
              <a:ext cx="228600" cy="228600"/>
            </a:xfrm>
            <a:prstGeom prst="ellipse">
              <a:avLst/>
            </a:prstGeom>
            <a:solidFill>
              <a:srgbClr val="ED364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5" name="Plus 17"/>
            <p:cNvSpPr/>
            <p:nvPr/>
          </p:nvSpPr>
          <p:spPr>
            <a:xfrm>
              <a:off x="582168" y="1763266"/>
              <a:ext cx="114300" cy="114300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525018" y="3251524"/>
            <a:ext cx="4131566" cy="340804"/>
            <a:chOff x="525018" y="1655068"/>
            <a:chExt cx="4131566" cy="340804"/>
          </a:xfrm>
        </p:grpSpPr>
        <p:sp>
          <p:nvSpPr>
            <p:cNvPr id="79" name="Text Placeholder 3"/>
            <p:cNvSpPr txBox="1">
              <a:spLocks/>
            </p:cNvSpPr>
            <p:nvPr/>
          </p:nvSpPr>
          <p:spPr bwMode="auto">
            <a:xfrm>
              <a:off x="789622" y="1655068"/>
              <a:ext cx="3527614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ru-RU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Работа с основными тегами HTML</a:t>
              </a:r>
              <a:endPara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endParaRPr>
            </a:p>
          </p:txBody>
        </p:sp>
        <p:cxnSp>
          <p:nvCxnSpPr>
            <p:cNvPr id="80" name="Straight Connector 7"/>
            <p:cNvCxnSpPr/>
            <p:nvPr/>
          </p:nvCxnSpPr>
          <p:spPr>
            <a:xfrm>
              <a:off x="525018" y="1995872"/>
              <a:ext cx="4131566" cy="0"/>
            </a:xfrm>
            <a:prstGeom prst="line">
              <a:avLst/>
            </a:prstGeom>
            <a:ln w="6350" cmpd="sng">
              <a:solidFill>
                <a:srgbClr val="E1E1E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16"/>
            <p:cNvSpPr/>
            <p:nvPr/>
          </p:nvSpPr>
          <p:spPr>
            <a:xfrm>
              <a:off x="525018" y="1706116"/>
              <a:ext cx="228600" cy="228600"/>
            </a:xfrm>
            <a:prstGeom prst="ellipse">
              <a:avLst/>
            </a:prstGeom>
            <a:solidFill>
              <a:srgbClr val="ED364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82" name="Plus 17"/>
            <p:cNvSpPr/>
            <p:nvPr/>
          </p:nvSpPr>
          <p:spPr>
            <a:xfrm>
              <a:off x="582168" y="1763266"/>
              <a:ext cx="114300" cy="114300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46" name="Text Placeholder 3"/>
          <p:cNvSpPr txBox="1">
            <a:spLocks/>
          </p:cNvSpPr>
          <p:nvPr/>
        </p:nvSpPr>
        <p:spPr bwMode="auto">
          <a:xfrm>
            <a:off x="457200" y="954600"/>
            <a:ext cx="393478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Урок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1. Введение в HTML</a:t>
            </a:r>
            <a:endParaRPr lang="en-US" sz="1400" b="1" dirty="0" smtClean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</p:txBody>
      </p:sp>
      <p:sp>
        <p:nvSpPr>
          <p:cNvPr id="36" name="Text Placeholder 4"/>
          <p:cNvSpPr txBox="1">
            <a:spLocks/>
          </p:cNvSpPr>
          <p:nvPr/>
        </p:nvSpPr>
        <p:spPr bwMode="auto">
          <a:xfrm>
            <a:off x="7000902" y="505551"/>
            <a:ext cx="2016224" cy="926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800" spc="-150" dirty="0" smtClean="0">
                <a:solidFill>
                  <a:srgbClr val="ED3645"/>
                </a:solidFill>
                <a:latin typeface="+mj-lt"/>
                <a:ea typeface="Open Sans Semibold" pitchFamily="34" charset="0"/>
                <a:cs typeface="Mission Gothic Regular"/>
              </a:rPr>
              <a:t>Иван</a:t>
            </a:r>
            <a:br>
              <a:rPr lang="ru-RU" sz="2800" spc="-150" dirty="0" smtClean="0">
                <a:solidFill>
                  <a:srgbClr val="ED3645"/>
                </a:solidFill>
                <a:latin typeface="+mj-lt"/>
                <a:ea typeface="Open Sans Semibold" pitchFamily="34" charset="0"/>
                <a:cs typeface="Mission Gothic Regular"/>
              </a:rPr>
            </a:br>
            <a:r>
              <a:rPr lang="ru-RU" sz="2800" spc="-150" dirty="0" smtClean="0">
                <a:solidFill>
                  <a:srgbClr val="ED3645"/>
                </a:solidFill>
                <a:latin typeface="+mj-lt"/>
                <a:ea typeface="Open Sans Semibold" pitchFamily="34" charset="0"/>
                <a:cs typeface="Mission Gothic Regular"/>
              </a:rPr>
              <a:t>Ничепорук</a:t>
            </a:r>
            <a:endParaRPr kumimoji="0" lang="en-US" sz="2400" b="0" i="0" u="none" strike="noStrike" kern="1200" cap="none" spc="-150" normalizeH="0" baseline="0" noProof="0" dirty="0">
              <a:ln>
                <a:noFill/>
              </a:ln>
              <a:solidFill>
                <a:srgbClr val="ED3645"/>
              </a:solidFill>
              <a:effectLst/>
              <a:uLnTx/>
              <a:uFillTx/>
              <a:latin typeface="+mj-lt"/>
              <a:ea typeface="+mn-ea"/>
              <a:cs typeface="Mission Gothic Regular"/>
            </a:endParaRPr>
          </a:p>
        </p:txBody>
      </p:sp>
      <p:sp>
        <p:nvSpPr>
          <p:cNvPr id="48" name="Text Placeholder 3"/>
          <p:cNvSpPr txBox="1">
            <a:spLocks/>
          </p:cNvSpPr>
          <p:nvPr/>
        </p:nvSpPr>
        <p:spPr bwMode="auto">
          <a:xfrm>
            <a:off x="5648607" y="2133414"/>
            <a:ext cx="2991845" cy="222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1200" b="1" dirty="0" smtClean="0">
                <a:solidFill>
                  <a:schemeClr val="bg1"/>
                </a:solidFill>
                <a:cs typeface="Calibri" pitchFamily="34" charset="0"/>
              </a:rPr>
              <a:t>Frontend Developer</a:t>
            </a:r>
          </a:p>
        </p:txBody>
      </p:sp>
      <p:sp>
        <p:nvSpPr>
          <p:cNvPr id="50" name="Text Placeholder 3"/>
          <p:cNvSpPr txBox="1">
            <a:spLocks/>
          </p:cNvSpPr>
          <p:nvPr/>
        </p:nvSpPr>
        <p:spPr bwMode="auto">
          <a:xfrm>
            <a:off x="5648607" y="2533278"/>
            <a:ext cx="2941411" cy="279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1200" b="1" dirty="0" smtClean="0">
                <a:solidFill>
                  <a:schemeClr val="bg1"/>
                </a:solidFill>
                <a:cs typeface="Calibri" pitchFamily="34" charset="0"/>
              </a:rPr>
              <a:t>Skype: ivan.nycheporuk</a:t>
            </a:r>
            <a:endParaRPr lang="en-US" sz="1200" b="1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1026" name="Picture 2" descr="C:\Users\Paul\Desktop\69uYImjE8vU.jp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5638801" y="447700"/>
            <a:ext cx="1298437" cy="135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19"/>
          <p:cNvCxnSpPr/>
          <p:nvPr/>
        </p:nvCxnSpPr>
        <p:spPr>
          <a:xfrm>
            <a:off x="5668652" y="3201188"/>
            <a:ext cx="2971800" cy="0"/>
          </a:xfrm>
          <a:prstGeom prst="line">
            <a:avLst/>
          </a:prstGeom>
          <a:ln w="6350" cmpd="sng">
            <a:solidFill>
              <a:srgbClr val="424C5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3"/>
          <p:cNvSpPr txBox="1">
            <a:spLocks/>
          </p:cNvSpPr>
          <p:nvPr/>
        </p:nvSpPr>
        <p:spPr bwMode="auto">
          <a:xfrm>
            <a:off x="5638801" y="2877562"/>
            <a:ext cx="2941411" cy="279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1200" b="1" dirty="0" smtClean="0">
                <a:solidFill>
                  <a:schemeClr val="bg1"/>
                </a:solidFill>
                <a:cs typeface="Calibri" pitchFamily="34" charset="0"/>
              </a:rPr>
              <a:t>LinkedIn:  Ivan Nycheporuk</a:t>
            </a:r>
            <a:endParaRPr lang="en-US" sz="1200" b="1" dirty="0">
              <a:solidFill>
                <a:schemeClr val="bg1"/>
              </a:solidFill>
              <a:cs typeface="Calibri" pitchFamily="34" charset="0"/>
            </a:endParaRPr>
          </a:p>
        </p:txBody>
      </p:sp>
      <p:grpSp>
        <p:nvGrpSpPr>
          <p:cNvPr id="47" name="Group 77"/>
          <p:cNvGrpSpPr/>
          <p:nvPr/>
        </p:nvGrpSpPr>
        <p:grpSpPr>
          <a:xfrm>
            <a:off x="525018" y="1713378"/>
            <a:ext cx="4131566" cy="340804"/>
            <a:chOff x="525018" y="1655068"/>
            <a:chExt cx="4131566" cy="340804"/>
          </a:xfrm>
        </p:grpSpPr>
        <p:sp>
          <p:nvSpPr>
            <p:cNvPr id="51" name="Text Placeholder 3"/>
            <p:cNvSpPr txBox="1">
              <a:spLocks/>
            </p:cNvSpPr>
            <p:nvPr/>
          </p:nvSpPr>
          <p:spPr bwMode="auto">
            <a:xfrm>
              <a:off x="789622" y="1655068"/>
              <a:ext cx="3527614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uk-UA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Что такое </a:t>
              </a:r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Frontend vs Backend</a:t>
              </a:r>
            </a:p>
          </p:txBody>
        </p:sp>
        <p:cxnSp>
          <p:nvCxnSpPr>
            <p:cNvPr id="52" name="Straight Connector 7"/>
            <p:cNvCxnSpPr/>
            <p:nvPr/>
          </p:nvCxnSpPr>
          <p:spPr>
            <a:xfrm>
              <a:off x="525018" y="1995872"/>
              <a:ext cx="4131566" cy="0"/>
            </a:xfrm>
            <a:prstGeom prst="line">
              <a:avLst/>
            </a:prstGeom>
            <a:ln w="6350" cmpd="sng">
              <a:solidFill>
                <a:srgbClr val="E1E1E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16"/>
            <p:cNvSpPr/>
            <p:nvPr/>
          </p:nvSpPr>
          <p:spPr>
            <a:xfrm>
              <a:off x="525018" y="1706116"/>
              <a:ext cx="228600" cy="228600"/>
            </a:xfrm>
            <a:prstGeom prst="ellipse">
              <a:avLst/>
            </a:prstGeom>
            <a:solidFill>
              <a:srgbClr val="ED364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4" name="Plus 17"/>
            <p:cNvSpPr/>
            <p:nvPr/>
          </p:nvSpPr>
          <p:spPr>
            <a:xfrm>
              <a:off x="582168" y="1763266"/>
              <a:ext cx="114300" cy="114300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E7C635-56A1-4E39-907B-580AB2CA17C8}" type="slidenum">
              <a:rPr lang="en-JM" smtClean="0"/>
              <a:pPr>
                <a:defRPr/>
              </a:pPr>
              <a:t>3</a:t>
            </a:fld>
            <a:endParaRPr lang="en-JM"/>
          </a:p>
        </p:txBody>
      </p:sp>
      <p:pic>
        <p:nvPicPr>
          <p:cNvPr id="6" name="Рисунок 5" descr="modern_web_developmen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9672" y="195486"/>
            <a:ext cx="5328592" cy="33669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3548" y="3581222"/>
            <a:ext cx="7956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Frontend</a:t>
            </a:r>
            <a:r>
              <a:rPr lang="ru-RU" dirty="0" smtClean="0"/>
              <a:t> - </a:t>
            </a:r>
            <a:r>
              <a:rPr lang="en-US" dirty="0" smtClean="0"/>
              <a:t> </a:t>
            </a:r>
            <a:r>
              <a:rPr lang="ru-RU" dirty="0" smtClean="0"/>
              <a:t> отвечает  за то что видет пользователь ( визуальная часть сайта)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en-US" dirty="0" smtClean="0"/>
              <a:t>Backend </a:t>
            </a:r>
            <a:r>
              <a:rPr lang="ru-RU" dirty="0" smtClean="0"/>
              <a:t>-</a:t>
            </a:r>
            <a:r>
              <a:rPr lang="en-US" dirty="0" smtClean="0"/>
              <a:t> </a:t>
            </a:r>
            <a:r>
              <a:rPr lang="ru-RU" dirty="0" smtClean="0"/>
              <a:t>отвечает за работу с сервером(базой данных), обработкой и записью информации в базы данных (все что происходит «под капотом» сайта)</a:t>
            </a:r>
            <a:endParaRPr lang="ru-RU" dirty="0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 smtClean="0">
                <a:latin typeface="+mj-lt"/>
              </a:rPr>
              <a:t>Введение в </a:t>
            </a:r>
            <a:r>
              <a:rPr lang="en-US" sz="2800" b="1" dirty="0" smtClean="0">
                <a:latin typeface="+mj-lt"/>
              </a:rPr>
              <a:t>HTML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>
                <a:solidFill>
                  <a:srgbClr val="ED3645"/>
                </a:solidFill>
                <a:latin typeface="+mn-lt"/>
              </a:rPr>
              <a:t>Язык разметки гипертекста</a:t>
            </a: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31" name="Text Placeholder 5"/>
          <p:cNvSpPr txBox="1">
            <a:spLocks/>
          </p:cNvSpPr>
          <p:nvPr/>
        </p:nvSpPr>
        <p:spPr>
          <a:xfrm>
            <a:off x="2879813" y="1306781"/>
            <a:ext cx="5724636" cy="32659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HTML (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HyperText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Markup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Language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язык разметки гипертекста)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— это система верстки, которая определяет, как и какие элементы должны располагаться на веб-странице. Является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стандартным языком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разметки документов во Всемирной паутине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Язык HTML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интерпретируется браузерами и отображается в виде документа в удобной для человека форме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Язык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HTML был разработан британским учёным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Тимом 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Бернерсом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-Ли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приблизительно в 1986—1991 годах в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Европейском Центре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ядерных исследований в Женеве (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Швейцария), и создавался изначально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как язык для обмена научной и технической документацией, пригодный для использования людьми, не являющимися специалистами в области вёрстки.</a:t>
            </a:r>
          </a:p>
        </p:txBody>
      </p:sp>
      <p:pic>
        <p:nvPicPr>
          <p:cNvPr id="1026" name="Picture 2" descr="http://live.drjays.com/wp-content/uploads/2014/03/TIm-Berners-Le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19"/>
          <a:stretch/>
        </p:blipFill>
        <p:spPr bwMode="auto">
          <a:xfrm>
            <a:off x="540174" y="1307525"/>
            <a:ext cx="2183187" cy="2921153"/>
          </a:xfrm>
          <a:prstGeom prst="rect">
            <a:avLst/>
          </a:prstGeom>
          <a:noFill/>
          <a:effectLst>
            <a:outerShdw blurRad="50800" dir="54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89387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 smtClean="0">
                <a:latin typeface="+mj-lt"/>
              </a:rPr>
              <a:t>Введение в </a:t>
            </a:r>
            <a:r>
              <a:rPr lang="en-US" sz="2800" b="1" dirty="0" smtClean="0">
                <a:latin typeface="+mj-lt"/>
              </a:rPr>
              <a:t>HTML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Развитие </a:t>
            </a:r>
            <a:r>
              <a:rPr lang="en-US" sz="1400" b="1" dirty="0" smtClean="0">
                <a:solidFill>
                  <a:srgbClr val="ED3645"/>
                </a:solidFill>
                <a:latin typeface="+mn-lt"/>
              </a:rPr>
              <a:t>HTML </a:t>
            </a:r>
            <a:endParaRPr lang="ru-RU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31" name="Text Placeholder 5"/>
          <p:cNvSpPr txBox="1">
            <a:spLocks/>
          </p:cNvSpPr>
          <p:nvPr/>
        </p:nvSpPr>
        <p:spPr>
          <a:xfrm>
            <a:off x="5868144" y="1306781"/>
            <a:ext cx="2736305" cy="27771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Официальной спецификации HTML 1.0 не существует. До 1995 года существовало множество неофициальных стандартов HTML. Чтобы стандартная версия отличалась от них, ей сразу присвоили второй номер.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042285"/>
              </p:ext>
            </p:extLst>
          </p:nvPr>
        </p:nvGraphicFramePr>
        <p:xfrm>
          <a:off x="719572" y="1563638"/>
          <a:ext cx="4968551" cy="2305212"/>
        </p:xfrm>
        <a:graphic>
          <a:graphicData uri="http://schemas.openxmlformats.org/drawingml/2006/table">
            <a:tbl>
              <a:tblPr firstRow="1" bandRow="1"/>
              <a:tblGrid>
                <a:gridCol w="2124235"/>
                <a:gridCol w="2844316"/>
              </a:tblGrid>
              <a:tr h="576064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HTML 2.0</a:t>
                      </a:r>
                      <a:endParaRPr kumimoji="0" lang="ru-RU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одобренный как стандарт 22 ноября 1995 года</a:t>
                      </a:r>
                    </a:p>
                  </a:txBody>
                  <a:tcPr/>
                </a:tc>
              </a:tr>
              <a:tr h="432048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HTML 3.2</a:t>
                      </a:r>
                      <a:endParaRPr kumimoji="0" lang="ru-RU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uk-UA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199</a:t>
                      </a: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6</a:t>
                      </a:r>
                      <a:r>
                        <a:rPr kumimoji="0" lang="uk-UA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 год</a:t>
                      </a:r>
                      <a:endParaRPr kumimoji="0" lang="ru-RU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</a:tr>
              <a:tr h="468052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HTML 4.0</a:t>
                      </a:r>
                      <a:endParaRPr kumimoji="0" lang="ru-RU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uk-UA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1997 год</a:t>
                      </a: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</a:tr>
              <a:tr h="414524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HTML 4.01</a:t>
                      </a:r>
                      <a:endParaRPr kumimoji="0" lang="ru-RU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uk-UA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1999 год</a:t>
                      </a: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</a:tr>
              <a:tr h="414524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HTML 5</a:t>
                      </a:r>
                      <a:endParaRPr kumimoji="0" lang="ru-RU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Начало разработки: 200</a:t>
                      </a: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6</a:t>
                      </a: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 год</a:t>
                      </a: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003162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www.monarchdigitalcreative.com/media/server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172" y="2928168"/>
            <a:ext cx="2263936" cy="145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Введение в </a:t>
            </a:r>
            <a:r>
              <a:rPr lang="en-US" sz="2800" b="1" dirty="0">
                <a:latin typeface="+mj-lt"/>
              </a:rPr>
              <a:t>HTML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Принцип </a:t>
            </a:r>
            <a:r>
              <a:rPr lang="ru-RU" sz="1400" b="1" dirty="0">
                <a:solidFill>
                  <a:srgbClr val="ED3645"/>
                </a:solidFill>
                <a:latin typeface="+mn-lt"/>
              </a:rPr>
              <a:t>работы </a:t>
            </a:r>
            <a:r>
              <a:rPr lang="en-US" sz="1400" b="1" dirty="0">
                <a:solidFill>
                  <a:srgbClr val="ED3645"/>
                </a:solidFill>
                <a:latin typeface="+mn-lt"/>
              </a:rPr>
              <a:t>Web-</a:t>
            </a:r>
            <a:r>
              <a:rPr lang="ru-RU" sz="1400" b="1" dirty="0">
                <a:solidFill>
                  <a:srgbClr val="ED3645"/>
                </a:solidFill>
                <a:latin typeface="+mn-lt"/>
              </a:rPr>
              <a:t>ориентированных </a:t>
            </a: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технологий</a:t>
            </a:r>
            <a:endParaRPr lang="en-US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179865" y="2632162"/>
            <a:ext cx="798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Клиент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69578" y="2640330"/>
            <a:ext cx="798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Сервер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95516" y="3093728"/>
            <a:ext cx="14805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Запрос</a:t>
            </a:r>
            <a:endParaRPr lang="ru-RU" sz="12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07704" y="3622253"/>
            <a:ext cx="245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Ответ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/>
            <a:r>
              <a:rPr lang="ru-RU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HTML, CSS, JavaScript</a:t>
            </a:r>
            <a:r>
              <a:rPr lang="ru-RU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ru-RU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8801" y="3105590"/>
            <a:ext cx="1940594" cy="137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/>
          <p:cNvSpPr/>
          <p:nvPr/>
        </p:nvSpPr>
        <p:spPr>
          <a:xfrm>
            <a:off x="2502959" y="3353296"/>
            <a:ext cx="1265639" cy="99487"/>
          </a:xfrm>
          <a:prstGeom prst="rightArrow">
            <a:avLst/>
          </a:prstGeom>
          <a:solidFill>
            <a:srgbClr val="ED3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0800000">
            <a:off x="2502958" y="3605533"/>
            <a:ext cx="1265639" cy="99487"/>
          </a:xfrm>
          <a:prstGeom prst="rightArrow">
            <a:avLst/>
          </a:prstGeom>
          <a:solidFill>
            <a:srgbClr val="ED3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525018" y="1306781"/>
            <a:ext cx="8079430" cy="11209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WEB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-приложение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— клиент-серверное приложение, в котором клиентом выступает браузер, а сервером — веб-сервер.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Логика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приложения сосредотачивается на сервере, а функция браузера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заключается,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основном,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 отображении информации, загруженной по сети с сервера, и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передаче данных пользователя обратно.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 Placeholder 5"/>
          <p:cNvSpPr txBox="1">
            <a:spLocks/>
          </p:cNvSpPr>
          <p:nvPr/>
        </p:nvSpPr>
        <p:spPr>
          <a:xfrm>
            <a:off x="5720812" y="2609600"/>
            <a:ext cx="2883635" cy="19423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Одним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из преимуществ такого подхода является тот факт, что клиенты не зависят от конкретной операционной системы пользователя, и веб-приложения, таким образом, являются межплатформенными сервисами.</a:t>
            </a:r>
          </a:p>
        </p:txBody>
      </p:sp>
    </p:spTree>
    <p:extLst>
      <p:ext uri="{BB962C8B-B14F-4D97-AF65-F5344CB8AC3E}">
        <p14:creationId xmlns:p14="http://schemas.microsoft.com/office/powerpoint/2010/main" val="308030231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 smtClean="0">
                <a:latin typeface="+mj-lt"/>
              </a:rPr>
              <a:t>Введение в </a:t>
            </a:r>
            <a:r>
              <a:rPr lang="en-US" sz="2800" b="1" dirty="0" smtClean="0">
                <a:latin typeface="+mj-lt"/>
              </a:rPr>
              <a:t>HTML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Этапы создания </a:t>
            </a:r>
            <a:r>
              <a:rPr lang="en-US" sz="1400" b="1" dirty="0" smtClean="0">
                <a:solidFill>
                  <a:srgbClr val="ED3645"/>
                </a:solidFill>
                <a:latin typeface="+mn-lt"/>
              </a:rPr>
              <a:t>WEB-</a:t>
            </a: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сайта</a:t>
            </a:r>
            <a:endParaRPr lang="ru-RU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837" y="1469719"/>
            <a:ext cx="430860" cy="4308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672" y="1467564"/>
            <a:ext cx="430860" cy="4308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716" y="2116010"/>
            <a:ext cx="701483" cy="4208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292" y="2030255"/>
            <a:ext cx="969379" cy="5923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866" y="2902071"/>
            <a:ext cx="430860" cy="4308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357" y="4110534"/>
            <a:ext cx="3304234" cy="34850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056" y="2884537"/>
            <a:ext cx="701483" cy="4208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632" y="2798781"/>
            <a:ext cx="969379" cy="59239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506" y="1467564"/>
            <a:ext cx="430860" cy="43086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798" y="2132674"/>
            <a:ext cx="430860" cy="43086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62039" y="1947936"/>
            <a:ext cx="2828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Идея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Дизайн-макет сайта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Верстка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Динамика сайта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Программирование сайта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Production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28" name="Прямая со стрелкой 8"/>
          <p:cNvCxnSpPr>
            <a:endCxn id="8" idx="1"/>
          </p:cNvCxnSpPr>
          <p:nvPr/>
        </p:nvCxnSpPr>
        <p:spPr>
          <a:xfrm flipV="1">
            <a:off x="2941492" y="1685149"/>
            <a:ext cx="1835345" cy="641306"/>
          </a:xfrm>
          <a:prstGeom prst="bentConnector3">
            <a:avLst>
              <a:gd name="adj1" fmla="val 50000"/>
            </a:avLst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8"/>
          <p:cNvCxnSpPr>
            <a:endCxn id="10" idx="1"/>
          </p:cNvCxnSpPr>
          <p:nvPr/>
        </p:nvCxnSpPr>
        <p:spPr>
          <a:xfrm flipV="1">
            <a:off x="2041392" y="2326455"/>
            <a:ext cx="2916324" cy="208721"/>
          </a:xfrm>
          <a:prstGeom prst="bentConnector3">
            <a:avLst>
              <a:gd name="adj1" fmla="val 70468"/>
            </a:avLst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8"/>
          <p:cNvCxnSpPr>
            <a:endCxn id="58" idx="1"/>
          </p:cNvCxnSpPr>
          <p:nvPr/>
        </p:nvCxnSpPr>
        <p:spPr>
          <a:xfrm>
            <a:off x="2707795" y="2751731"/>
            <a:ext cx="2150341" cy="655911"/>
          </a:xfrm>
          <a:prstGeom prst="bentConnector3">
            <a:avLst>
              <a:gd name="adj1" fmla="val 75987"/>
            </a:avLst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8"/>
          <p:cNvCxnSpPr>
            <a:endCxn id="14" idx="0"/>
          </p:cNvCxnSpPr>
          <p:nvPr/>
        </p:nvCxnSpPr>
        <p:spPr>
          <a:xfrm rot="16200000" flipH="1">
            <a:off x="3119977" y="3268036"/>
            <a:ext cx="1142773" cy="542221"/>
          </a:xfrm>
          <a:prstGeom prst="bentConnector3">
            <a:avLst>
              <a:gd name="adj1" fmla="val -10"/>
            </a:avLst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837" y="3502395"/>
            <a:ext cx="403951" cy="40395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246" y="3262335"/>
            <a:ext cx="884070" cy="88407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975" y="3307601"/>
            <a:ext cx="1103564" cy="827673"/>
          </a:xfrm>
          <a:prstGeom prst="rect">
            <a:avLst/>
          </a:prstGeom>
        </p:spPr>
      </p:pic>
      <p:sp>
        <p:nvSpPr>
          <p:cNvPr id="58" name="Left Brace 57"/>
          <p:cNvSpPr/>
          <p:nvPr/>
        </p:nvSpPr>
        <p:spPr>
          <a:xfrm>
            <a:off x="4858136" y="2902071"/>
            <a:ext cx="145300" cy="1011142"/>
          </a:xfrm>
          <a:prstGeom prst="leftBrace">
            <a:avLst/>
          </a:prstGeom>
          <a:ln>
            <a:solidFill>
              <a:srgbClr val="7B8F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92954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 smtClean="0">
                <a:latin typeface="+mj-lt"/>
              </a:rPr>
              <a:t>Введение в </a:t>
            </a:r>
            <a:r>
              <a:rPr lang="en-US" sz="2800" b="1" dirty="0" smtClean="0">
                <a:latin typeface="+mj-lt"/>
              </a:rPr>
              <a:t>HTML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>
                <a:solidFill>
                  <a:srgbClr val="ED3645"/>
                </a:solidFill>
                <a:latin typeface="+mn-lt"/>
              </a:rPr>
              <a:t>Структура </a:t>
            </a:r>
            <a:r>
              <a:rPr lang="en-US" sz="1400" b="1" dirty="0">
                <a:solidFill>
                  <a:srgbClr val="ED3645"/>
                </a:solidFill>
                <a:latin typeface="+mn-lt"/>
              </a:rPr>
              <a:t>HTML-</a:t>
            </a:r>
            <a:r>
              <a:rPr lang="ru-RU" sz="1400" b="1" dirty="0">
                <a:solidFill>
                  <a:srgbClr val="ED3645"/>
                </a:solidFill>
                <a:latin typeface="+mn-lt"/>
              </a:rPr>
              <a:t>документа</a:t>
            </a: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31" name="Text Placeholder 5"/>
          <p:cNvSpPr txBox="1">
            <a:spLocks/>
          </p:cNvSpPr>
          <p:nvPr/>
        </p:nvSpPr>
        <p:spPr>
          <a:xfrm>
            <a:off x="525018" y="1306781"/>
            <a:ext cx="8079431" cy="6673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Каждая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web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-страница содержит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 себе типичные элементы, которые не меняются от вида и направленности сайта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62533" y="2355726"/>
            <a:ext cx="7101855" cy="1895519"/>
          </a:xfrm>
          <a:prstGeom prst="rect">
            <a:avLst/>
          </a:prstGeom>
          <a:ln>
            <a:solidFill>
              <a:srgbClr val="EFEFE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&lt;!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DOCTYPE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"-//W3C//DTD HTML 4.01//EN"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"http://www.w3.org/TR/html4/strict.dtd"&gt;</a:t>
            </a:r>
            <a:endParaRPr lang="en-US" sz="11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Test Page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meta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http-</a:t>
            </a:r>
            <a:r>
              <a:rPr lang="en-US" sz="1100" dirty="0" err="1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equiv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="Content-Type"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content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="text/html; charset=utf-8"&gt;</a:t>
            </a:r>
            <a:endParaRPr lang="en-US" sz="11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h1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Hello world!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h1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40160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 smtClean="0">
                <a:latin typeface="+mj-lt"/>
              </a:rPr>
              <a:t>Введение в </a:t>
            </a:r>
            <a:r>
              <a:rPr lang="en-US" sz="2800" b="1" dirty="0" smtClean="0">
                <a:latin typeface="+mj-lt"/>
              </a:rPr>
              <a:t>HTML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>
                <a:solidFill>
                  <a:srgbClr val="ED3645"/>
                </a:solidFill>
                <a:latin typeface="+mn-lt"/>
              </a:rPr>
              <a:t>Структура </a:t>
            </a:r>
            <a:r>
              <a:rPr lang="en-US" sz="1400" b="1" dirty="0">
                <a:solidFill>
                  <a:srgbClr val="ED3645"/>
                </a:solidFill>
                <a:latin typeface="+mn-lt"/>
              </a:rPr>
              <a:t>HTML-</a:t>
            </a:r>
            <a:r>
              <a:rPr lang="ru-RU" sz="1400" b="1" dirty="0">
                <a:solidFill>
                  <a:srgbClr val="ED3645"/>
                </a:solidFill>
                <a:latin typeface="+mn-lt"/>
              </a:rPr>
              <a:t>документа</a:t>
            </a: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559183"/>
              </p:ext>
            </p:extLst>
          </p:nvPr>
        </p:nvGraphicFramePr>
        <p:xfrm>
          <a:off x="575556" y="1309124"/>
          <a:ext cx="8028893" cy="2973170"/>
        </p:xfrm>
        <a:graphic>
          <a:graphicData uri="http://schemas.openxmlformats.org/drawingml/2006/table">
            <a:tbl>
              <a:tblPr firstRow="1" bandRow="1"/>
              <a:tblGrid>
                <a:gridCol w="1656184"/>
                <a:gridCol w="6372709"/>
              </a:tblGrid>
              <a:tr h="792381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&lt;!DOCTYPE&gt;</a:t>
                      </a:r>
                      <a:endParaRPr kumimoji="0" lang="ru-RU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Элемент &lt;!DOCTYPE&gt; предназначен для указания типа текущего документа — DTD (document type definition, описание типа документа). Это необходимо, чтобы браузер понимал, как следует интерпретировать текущую веб-страницу</a:t>
                      </a:r>
                      <a:endParaRPr kumimoji="0" lang="ru-RU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</a:tr>
              <a:tr h="594285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&lt;html&gt; &lt;/html&gt;</a:t>
                      </a:r>
                      <a:endParaRPr kumimoji="0" lang="ru-RU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Определяет начало HTML-файла. Внутри него хранится заголовок (&lt;</a:t>
                      </a:r>
                      <a:r>
                        <a:rPr kumimoji="0" lang="ru-RU" sz="14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head</a:t>
                      </a: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&gt;) и тело документа (&lt;</a:t>
                      </a:r>
                      <a:r>
                        <a:rPr kumimoji="0" lang="ru-RU" sz="14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body</a:t>
                      </a: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&gt;).</a:t>
                      </a:r>
                    </a:p>
                  </a:txBody>
                  <a:tcPr/>
                </a:tc>
              </a:tr>
              <a:tr h="560036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&lt;head&gt; &lt;/head&gt;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Заголовок документа может содержать текст и теги, но его содержимое не показывается напрямую на странице, за исключением контейнера &lt;</a:t>
                      </a:r>
                      <a:r>
                        <a:rPr kumimoji="0" lang="ru-RU" sz="14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title</a:t>
                      </a: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&gt;.</a:t>
                      </a: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</a:tr>
              <a:tr h="456287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&lt;title&gt; </a:t>
                      </a:r>
                      <a:r>
                        <a:rPr kumimoji="0" lang="uk-UA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&lt;/</a:t>
                      </a: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title&gt;</a:t>
                      </a:r>
                      <a:endParaRPr kumimoji="0" lang="ru-RU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Определяет заголовок веб-страницы</a:t>
                      </a: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</a:tr>
              <a:tr h="570181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&lt;body&gt; &lt;/body&gt;</a:t>
                      </a:r>
                      <a:endParaRPr kumimoji="0" lang="ru-RU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Тело документа предназначено для размещения тегов и содержательной части веб-страницы.</a:t>
                      </a: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558115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53962</TotalTime>
  <Words>1309</Words>
  <Application>Microsoft Office PowerPoint</Application>
  <PresentationFormat>On-screen Show (16:9)</PresentationFormat>
  <Paragraphs>196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7" baseType="lpstr">
      <vt:lpstr>Open Sans bold</vt:lpstr>
      <vt:lpstr>Nexa Bold</vt:lpstr>
      <vt:lpstr>Myriad Arabic</vt:lpstr>
      <vt:lpstr>Open Sans Semibold</vt:lpstr>
      <vt:lpstr>Franklin Gothic Demi Cond</vt:lpstr>
      <vt:lpstr>Arial</vt:lpstr>
      <vt:lpstr>Times New Roman</vt:lpstr>
      <vt:lpstr>Open Sans Extrabold</vt:lpstr>
      <vt:lpstr>Mission Gothic Black</vt:lpstr>
      <vt:lpstr>Consolas</vt:lpstr>
      <vt:lpstr>Mission Gothic Regular</vt:lpstr>
      <vt:lpstr>Franklin Gothic Book</vt:lpstr>
      <vt:lpstr>Franklin Gothic Medium</vt:lpstr>
      <vt:lpstr>Tahoma</vt:lpstr>
      <vt:lpstr>PT Sans</vt:lpstr>
      <vt:lpstr>Calibri</vt:lpstr>
      <vt:lpstr>Open Sans</vt:lpstr>
      <vt:lpstr>MS PGothic</vt:lpstr>
      <vt:lpstr>Office Theme</vt:lpstr>
      <vt:lpstr>PowerPoint Presentation</vt:lpstr>
      <vt:lpstr>HTML &amp; CSS</vt:lpstr>
      <vt:lpstr>PowerPoint Presentation</vt:lpstr>
      <vt:lpstr>Введение в HTML</vt:lpstr>
      <vt:lpstr>Введение в HTML</vt:lpstr>
      <vt:lpstr>Введение в HTML</vt:lpstr>
      <vt:lpstr>Введение в HTML</vt:lpstr>
      <vt:lpstr>Введение в HTML</vt:lpstr>
      <vt:lpstr>Введение в HTML</vt:lpstr>
      <vt:lpstr>Введение в HTML</vt:lpstr>
      <vt:lpstr>Введение в HTML</vt:lpstr>
      <vt:lpstr>Введение в HTML</vt:lpstr>
      <vt:lpstr>Введение в HTML</vt:lpstr>
      <vt:lpstr>Введение в HTML</vt:lpstr>
      <vt:lpstr>Введение в HTML</vt:lpstr>
      <vt:lpstr>Введение в HTML</vt:lpstr>
      <vt:lpstr>Q&amp;A</vt:lpstr>
      <vt:lpstr>PowerPoint Presentation</vt:lpstr>
    </vt:vector>
  </TitlesOfParts>
  <Company>LIME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adrienne.reynolds</dc:creator>
  <cp:lastModifiedBy>Ivan Nicheporuk</cp:lastModifiedBy>
  <cp:revision>927</cp:revision>
  <dcterms:created xsi:type="dcterms:W3CDTF">2013-04-14T18:18:29Z</dcterms:created>
  <dcterms:modified xsi:type="dcterms:W3CDTF">2019-04-22T13:36:13Z</dcterms:modified>
</cp:coreProperties>
</file>